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599EF8-B3A3-4CC7-A2B9-0E88D34C81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B0C8AC-B404-4A81-ADBC-272CD41DFC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183D2E-FCCD-4C77-AD71-89D1ABBD44D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DD9AD4-47D5-43FE-9225-175AA66B46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132867-8908-4626-B5F6-D97DC6012F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E6F7D5-3466-490B-B2FF-64A152A702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3D8E7D-E647-430C-B98A-B524FDFB3C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2B9D9D-8E82-431E-AC70-FEDE965F86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49A8FB-1379-49DE-A767-F7CDE4D178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54138D-512D-45DB-85B7-CAF268C39D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39BD6D-B930-4F86-AE07-9776627377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289D05-4958-451A-8DC8-AB2D76F4F2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D21E3D5-E8C2-4340-841A-D2EF3D749E5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" Target=""/><Relationship Id="rId2" Type="http://schemas.openxmlformats.org/officeDocument/2006/relationships/slide" Target="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" Target="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Network latency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1143360" y="4114800"/>
            <a:ext cx="4623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1. show average, 25% 50%. etc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2. Random week, list a table of the statistics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-181800" y="-151560"/>
            <a:ext cx="2239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18 July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"/>
          <p:cNvSpPr txBox="1"/>
          <p:nvPr/>
        </p:nvSpPr>
        <p:spPr>
          <a:xfrm>
            <a:off x="-72000" y="950040"/>
            <a:ext cx="5101200" cy="78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[[2.693, 4.454, 10.753, 24.195, 23.334, 21.109, 7.956, 21.102, 18.085, 12.666], [12.697, 4.567, 8.041, 19.576, 27.773, 21.737, 7.079, 28.534, 19.596, 12.026], [10.432, 2.896, 0.912, 30.763, 29.925, 22.291, 6.586, 24.609, 22.569, 16.691], [24.819, 15.305, 19.497, 2.711, 31.897, 48.515, 12.214, 50.735, 25.212, 21.967], [26.967, 31.164, 34.859, 33.214, 0.858, 38.135, 32.457, 44.273, 27.248, 24.446]]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228600" y="5680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5.31-6.7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1600200" y="110880"/>
            <a:ext cx="1688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75% percentile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-86400" y="1879560"/>
            <a:ext cx="5115600" cy="80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[[1.262, 4.485, 13.023, 25.14, 23.143, 19.596, 8.75, 22.008, 15.195, 12.857], [10.992, 4.608, 10.071, 19.996, 28.082, 21.592, 7.433, 31.167, 17.633, 12.256], [8.698, 2.911, 1.654, 32.144, 30.992, 22.126, 6.935, 27.713, 20.764, 16.283], [23.748, 16.35, 22.102, 2.693, 33.059, 47.462, 13.36, 50.411, 22.859, 21.565], [26.619, 33.474, 36.539, 35.017, 0.756, 38.259, 35.088, 44.772, 25.931, 24.699]]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228600" y="16002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6.7-6.14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"/>
          <p:cNvSpPr txBox="1"/>
          <p:nvPr/>
        </p:nvSpPr>
        <p:spPr>
          <a:xfrm>
            <a:off x="189720" y="25146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6.14-6.21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-59760" y="2850840"/>
            <a:ext cx="5209560" cy="90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[[1.634, 4.465, 13.357, 26.717, 25.761, 19.933, 9.4, 22.146, 12.4, 13.314], [11.498, 4.568, 10.484, 21.067, 28.641, 21.876, 8.293, 31.825, 17.752, 12.68], [9.137, 2.886, 1.82, 33.301, 32.237, 22.425, 7.688, 28.213, 21.776, 17.086], [25.075, 16.014, 22.962, 2.73, 34.01, 47.676, 14.077, 51.077, 22.241, 22.812], [27.569, 33.885, 37.328, 35.909, 0.811, 38.711, 35.059, 45.39, 27.422, 26.651]]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189720" y="35398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6.21-6.28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-72000" y="4062240"/>
            <a:ext cx="5241600" cy="78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[[0.748, 3.993, 8.782, 18.113, 19.613, 17.443, 7.119, 17.678, 10.418, 10.172], [8.91, 4.305, 6.679, 14.554, 25.946, 19.139, 6.403, 23.826, 14.237, 9.803], </a:t>
            </a:r>
            <a:endParaRPr b="0" lang="en-US" sz="800" spc="-1" strike="noStrike">
              <a:latin typeface="Arial"/>
            </a:endParaRPr>
          </a:p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[6.834, 2.697, 0.37, 25.322, 25.822, 19.648, 7.35, 22.246, 18.452, 14.177], [17.691, 13.977, 15.873, 2.35, 25.033, 39.971, 10.04, 44.025, 16.979, 16.755], [19.363, 26.202, 26.363, 23.137, 0.582, 30.092, 25.264, 37.524, 20.826, 18.882]]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4907880" y="1830240"/>
            <a:ext cx="972252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75% percentile is generally close although 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compared with 25% and 50%, it has a relatively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larger deviation.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latin typeface="Arial"/>
              </a:rPr>
              <a:t>This is caused by unexpected extreme RTT 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values.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Bandwidth (demands)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1143360" y="4114800"/>
            <a:ext cx="517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1. sum up all the uplink downlink traffic in one city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2. If not possible, find other datasets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6800" y="0"/>
            <a:ext cx="26964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demands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189720" y="20574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5.31-6.7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"/>
          <p:cNvSpPr txBox="1"/>
          <p:nvPr/>
        </p:nvSpPr>
        <p:spPr>
          <a:xfrm>
            <a:off x="189720" y="25146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6.7-6.14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2932920" y="14824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uplink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"/>
          <p:cNvSpPr txBox="1"/>
          <p:nvPr/>
        </p:nvSpPr>
        <p:spPr>
          <a:xfrm>
            <a:off x="189720" y="29718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6.14-6.21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189720" y="34290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6.21-6.28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6629400" y="13716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downlink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"/>
          <p:cNvSpPr txBox="1"/>
          <p:nvPr/>
        </p:nvSpPr>
        <p:spPr>
          <a:xfrm>
            <a:off x="1371600" y="1979640"/>
            <a:ext cx="4556520" cy="66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[0.15388799 0.00428857 0.01314729 0.48028099 0.03025558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0.22179815 0.00940313 0.03860784 0.00845509 0.03987537]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1" name=""/>
          <p:cNvSpPr txBox="1"/>
          <p:nvPr/>
        </p:nvSpPr>
        <p:spPr>
          <a:xfrm>
            <a:off x="5730480" y="1979640"/>
            <a:ext cx="455652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[0.18697643 0.00271161 0.01934236 0.46665019 0.04348361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0.18876667 0.01209583 0.03367072 0.00291587 0.04338671]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2" name=""/>
          <p:cNvSpPr txBox="1"/>
          <p:nvPr/>
        </p:nvSpPr>
        <p:spPr>
          <a:xfrm>
            <a:off x="1371600" y="2514600"/>
            <a:ext cx="457200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[0.14507702 0.00414235 0.01223504 0.55090125 0.03162602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0.1571676 0.00997686 0.03608079 0.00874303 0.04405004]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5715000" y="2514600"/>
            <a:ext cx="457200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[0.17547588 0.00273265 0.01790011 0.53540328 0.04328443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0.1313843 0.01251594 0.02982227 0.00352425 0.04795688]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4" name=""/>
          <p:cNvSpPr txBox="1"/>
          <p:nvPr/>
        </p:nvSpPr>
        <p:spPr>
          <a:xfrm>
            <a:off x="1371600" y="2971800"/>
            <a:ext cx="457200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[0.14884649 0.00344497 0.01309836 0.48629006 0.03638745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0.21164971 0.01169561 0.03186416 0.00901672 0.04770647]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5" name=""/>
          <p:cNvSpPr txBox="1"/>
          <p:nvPr/>
        </p:nvSpPr>
        <p:spPr>
          <a:xfrm>
            <a:off x="5715000" y="2971800"/>
            <a:ext cx="452412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[0.18473225 0.00267733 0.01940887 0.46625571 0.04905677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0.17384131 0.01509724 0.03147051 0.00379588 0.05366414]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6" name=""/>
          <p:cNvSpPr txBox="1"/>
          <p:nvPr/>
        </p:nvSpPr>
        <p:spPr>
          <a:xfrm>
            <a:off x="1371600" y="3398040"/>
            <a:ext cx="457200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[0.15238484 0.00390968 0.0126879  0.51557201 0.03709588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0.18212424 0.00968815 0.02669452 0.00873791 0.05110486]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5715000" y="3429000"/>
            <a:ext cx="457200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[0.18566854 0.00278476 0.01894201 0.49343929 0.05021555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0.14855726 0.01300492 0.02943232 0.00349387 0.05446149]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1387080" y="4137120"/>
            <a:ext cx="3642120" cy="43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[0.15 0.004 0.01 0.48-0.55 0.03-0.04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0.16-0.22 0.01 0.03-0.04 0.01 0.04-0.05]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457200" y="768960"/>
            <a:ext cx="940248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list_city = ['shanghai', 'wuxi', 'suzhou', 'wuhan', 'xiamen', 'jinan', 'wuhu', 'qingdao', 'wenzhou', 'hangzhou']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5715000" y="4114800"/>
            <a:ext cx="3642120" cy="43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[0.18 0.003 0.02 0.47-0.54 0.04-0.05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0.13-0.19 0.01 0.03 0.003-0.004 0.04-0.05]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189720" y="41148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round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6800" y="0"/>
            <a:ext cx="26964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population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63" name=""/>
          <p:cNvGraphicFramePr/>
          <p:nvPr/>
        </p:nvGraphicFramePr>
        <p:xfrm>
          <a:off x="31320" y="746280"/>
          <a:ext cx="7771680" cy="4319280"/>
        </p:xfrm>
        <a:graphic>
          <a:graphicData uri="http://schemas.openxmlformats.org/drawingml/2006/table">
            <a:tbl>
              <a:tblPr/>
              <a:tblGrid>
                <a:gridCol w="1006200"/>
                <a:gridCol w="1583280"/>
                <a:gridCol w="1274400"/>
                <a:gridCol w="1085040"/>
                <a:gridCol w="1496880"/>
                <a:gridCol w="1326240"/>
              </a:tblGrid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City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Population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Proportion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City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Population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Proportion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shanghai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21,909,814</a:t>
                      </a:r>
                      <a:r>
                        <a:rPr b="0" lang="en-US" sz="1800" spc="-1" strike="noStrike">
                          <a:latin typeface="Arial"/>
                        </a:rPr>
                        <a:t>	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jinan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5,648,162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wuxi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3,956,985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0.05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wuhu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1,598,165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suzhou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5,892,892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qingdao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6,165,279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0.09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wuhan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10,494,879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wenzhou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2,582,017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14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xiamen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4,617,251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0.06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hangzhou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9,236,032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0.13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4" name=""/>
          <p:cNvSpPr txBox="1"/>
          <p:nvPr/>
        </p:nvSpPr>
        <p:spPr>
          <a:xfrm>
            <a:off x="31320" y="5065560"/>
            <a:ext cx="3553200" cy="4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latin typeface="Arial"/>
              </a:rPr>
              <a:t>Population Census © 2020-11-01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https://www.citypopulation.de/en/china/cities/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6437880" y="250920"/>
            <a:ext cx="3642120" cy="43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[0.15 0.004 0.01 0.48-0.55 0.03-0.04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0.16-0.22 0.01 0.03-0.04 0.01 0.04-0.05]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6416280" y="5235120"/>
            <a:ext cx="3642120" cy="43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[0.18 0.003 0.02 0.47-0.54 0.04-0.05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Liberation Mono;Courier New;DejaVu Sans Mono"/>
                <a:ea typeface="Liberation Mono;Courier New;DejaVu Sans Mono"/>
              </a:rPr>
              <a:t>0.13-0.19 0.01 0.03 0.003-0.004 0.04-0.05]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8190720" y="6858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uplink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7962120" y="46828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downlink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"/>
          <p:cNvSpPr txBox="1"/>
          <p:nvPr/>
        </p:nvSpPr>
        <p:spPr>
          <a:xfrm>
            <a:off x="1143360" y="4115160"/>
            <a:ext cx="86436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1. get the proportion of demands according to the cores of PM in each city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2. Look at the repo, get the best extreme value distribution method (how much data 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should be used to fit?)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3. How to apply the simulation method in the paper to ours? (repo not available)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-181800" y="-151200"/>
            <a:ext cx="2239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26 July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6800" y="-151560"/>
            <a:ext cx="4525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CAP &amp; CAS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343080" y="1098720"/>
            <a:ext cx="3543120" cy="299988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391360" y="248040"/>
            <a:ext cx="3752640" cy="340956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5229720" y="3886200"/>
            <a:ext cx="3914280" cy="14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"/>
          <p:cNvSpPr/>
          <p:nvPr/>
        </p:nvSpPr>
        <p:spPr>
          <a:xfrm>
            <a:off x="914400" y="1449000"/>
            <a:ext cx="141876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CAP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(PuLP lib)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Solve optimization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 flipV="1">
            <a:off x="2333160" y="1256760"/>
            <a:ext cx="1339200" cy="384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3672360" y="106452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CAS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(Traefik)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Load balancer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2333160" y="1134360"/>
            <a:ext cx="132444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Request distribution matrix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235760" y="680040"/>
            <a:ext cx="0" cy="384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 txBox="1"/>
          <p:nvPr/>
        </p:nvSpPr>
        <p:spPr>
          <a:xfrm>
            <a:off x="3964680" y="487800"/>
            <a:ext cx="765000" cy="3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Requests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853920" y="3538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1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2200680" y="3538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2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2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3556440" y="3538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3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3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4851720" y="353808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4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4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6087240" y="3538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5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5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7292160" y="353808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6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6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 flipH="1">
            <a:off x="993960" y="2025720"/>
            <a:ext cx="382680" cy="153792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1567800" y="2025720"/>
            <a:ext cx="76536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1759320" y="2025720"/>
            <a:ext cx="191304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>
            <a:off x="1950480" y="2025720"/>
            <a:ext cx="306108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>
            <a:off x="2141640" y="2025720"/>
            <a:ext cx="4209120" cy="153792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>
            <a:off x="2333160" y="2025720"/>
            <a:ext cx="5165640" cy="1512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 txBox="1"/>
          <p:nvPr/>
        </p:nvSpPr>
        <p:spPr>
          <a:xfrm>
            <a:off x="1567800" y="2095560"/>
            <a:ext cx="9468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Provisioning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228600" y="3755880"/>
            <a:ext cx="765360" cy="3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Regions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 flipH="1">
            <a:off x="1376640" y="1641240"/>
            <a:ext cx="229572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>
            <a:off x="2333160" y="2025720"/>
            <a:ext cx="516564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 flipH="1">
            <a:off x="2715840" y="1641240"/>
            <a:ext cx="114804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>
            <a:off x="4055040" y="1641240"/>
            <a:ext cx="0" cy="192240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4246200" y="1641240"/>
            <a:ext cx="114804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>
            <a:off x="4628880" y="1641240"/>
            <a:ext cx="2104560" cy="192240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"/>
          <p:cNvSpPr/>
          <p:nvPr/>
        </p:nvSpPr>
        <p:spPr>
          <a:xfrm>
            <a:off x="4820400" y="1641240"/>
            <a:ext cx="306108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 txBox="1"/>
          <p:nvPr/>
        </p:nvSpPr>
        <p:spPr>
          <a:xfrm>
            <a:off x="3672360" y="1711080"/>
            <a:ext cx="13392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Distributing requests proportionally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0" y="1143000"/>
            <a:ext cx="1222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Carbon intensity</a:t>
            </a:r>
            <a:br>
              <a:rPr sz="1000"/>
            </a:br>
            <a:r>
              <a:rPr b="0" lang="en-US" sz="1000" spc="-1" strike="noStrike">
                <a:latin typeface="Arial"/>
              </a:rPr>
              <a:t>(#electricitymap)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228600" y="16002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>
            <a:off x="228600" y="18522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 txBox="1"/>
          <p:nvPr/>
        </p:nvSpPr>
        <p:spPr>
          <a:xfrm>
            <a:off x="360" y="1839960"/>
            <a:ext cx="137124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Workload</a:t>
            </a:r>
            <a:br>
              <a:rPr sz="1000"/>
            </a:br>
            <a:r>
              <a:rPr b="0" lang="en-US" sz="1000" spc="-1" strike="noStrike">
                <a:latin typeface="Arial"/>
              </a:rPr>
              <a:t>(#wikimedia dataset)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4235760" y="680040"/>
            <a:ext cx="0" cy="384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-781200" y="-1268640"/>
            <a:ext cx="635400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CASPER: K8S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685800" y="685800"/>
            <a:ext cx="5715000" cy="1828800"/>
          </a:xfrm>
          <a:prstGeom prst="ellipse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 txBox="1"/>
          <p:nvPr/>
        </p:nvSpPr>
        <p:spPr>
          <a:xfrm>
            <a:off x="5257800" y="1143000"/>
            <a:ext cx="914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Scheduler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1" name=""/>
          <p:cNvSpPr txBox="1"/>
          <p:nvPr/>
        </p:nvSpPr>
        <p:spPr>
          <a:xfrm>
            <a:off x="500400" y="4372200"/>
            <a:ext cx="950904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Problem: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1. In simulation, how do they measure network latency when evaluating performance? There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 is a difference between reality and simulation. Need to see the code.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6629400" y="122040"/>
            <a:ext cx="3425040" cy="148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Environment</a:t>
            </a:r>
            <a:br>
              <a:rPr sz="1400"/>
            </a:br>
            <a:r>
              <a:rPr b="0" lang="en-US" sz="1400" spc="-1" strike="noStrike">
                <a:latin typeface="Arial"/>
              </a:rPr>
              <a:t>Cluster: 16 servers with 16-cores Intel Xeon processors and 32GB of memory</a:t>
            </a:r>
            <a:endParaRPr b="0" lang="en-US" sz="1400" spc="-1" strike="noStrike">
              <a:latin typeface="Arial"/>
            </a:endParaRPr>
          </a:p>
          <a:p>
            <a:br>
              <a:rPr sz="1400"/>
            </a:br>
            <a:r>
              <a:rPr b="0" lang="en-US" sz="1400" spc="-1" strike="noStrike">
                <a:latin typeface="Arial"/>
              </a:rPr>
              <a:t>Each service: 32 GB of content</a:t>
            </a:r>
            <a:br>
              <a:rPr sz="1400"/>
            </a:br>
            <a:br>
              <a:rPr sz="1400"/>
            </a:br>
            <a:r>
              <a:rPr b="0" lang="en-US" sz="1400" spc="-1" strike="noStrike">
                <a:latin typeface="Arial"/>
              </a:rPr>
              <a:t>1000 requests/server max.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914400" y="1881000"/>
            <a:ext cx="141876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050" spc="-1" strike="noStrike">
                <a:latin typeface="Arial"/>
              </a:rPr>
              <a:t>(CPLEX)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Solve optimization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 flipV="1">
            <a:off x="2333160" y="1688760"/>
            <a:ext cx="1339200" cy="384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>
            <a:off x="3672360" y="149652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050" spc="-1" strike="noStrike">
                <a:latin typeface="Arial"/>
              </a:rPr>
              <a:t>(Traefik)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Load balancer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2333160" y="1566360"/>
            <a:ext cx="132444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Request distribution matrix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 flipH="1">
            <a:off x="4820400" y="880200"/>
            <a:ext cx="3096000" cy="685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"/>
          <p:cNvSpPr txBox="1"/>
          <p:nvPr/>
        </p:nvSpPr>
        <p:spPr>
          <a:xfrm>
            <a:off x="7007400" y="1566000"/>
            <a:ext cx="765000" cy="3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Requests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53920" y="3970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1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2200680" y="3970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  <a:ea typeface="Noto Sans CJK SC"/>
              </a:rPr>
              <a:t>Node 2</a:t>
            </a:r>
            <a:br>
              <a:rPr sz="1800"/>
            </a:br>
            <a:r>
              <a:rPr b="0" lang="en-US" sz="1050" spc="-1" strike="noStrike">
                <a:latin typeface="Arial"/>
                <a:ea typeface="Noto Sans CJK SC"/>
              </a:rPr>
              <a:t>(</a:t>
            </a:r>
            <a:r>
              <a:rPr b="0" lang="en-US" sz="1050" spc="-1" strike="noStrike">
                <a:latin typeface="Arial"/>
              </a:rPr>
              <a:t>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2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3556440" y="3970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  <a:ea typeface="Noto Sans CJK SC"/>
              </a:rPr>
              <a:t>Node 3</a:t>
            </a:r>
            <a:br>
              <a:rPr sz="1800"/>
            </a:br>
            <a:r>
              <a:rPr b="0" lang="en-US" sz="1050" spc="-1" strike="noStrike">
                <a:latin typeface="Arial"/>
                <a:ea typeface="Noto Sans CJK SC"/>
              </a:rPr>
              <a:t>(</a:t>
            </a:r>
            <a:r>
              <a:rPr b="0" lang="en-US" sz="1050" spc="-1" strike="noStrike">
                <a:latin typeface="Arial"/>
              </a:rPr>
              <a:t>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3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4851720" y="397008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  <a:ea typeface="Noto Sans CJK SC"/>
              </a:rPr>
              <a:t>Node 4</a:t>
            </a:r>
            <a:br>
              <a:rPr sz="1800"/>
            </a:br>
            <a:r>
              <a:rPr b="0" lang="en-US" sz="1050" spc="-1" strike="noStrike">
                <a:latin typeface="Arial"/>
                <a:ea typeface="Noto Sans CJK SC"/>
              </a:rPr>
              <a:t>(</a:t>
            </a:r>
            <a:r>
              <a:rPr b="0" lang="en-US" sz="1050" spc="-1" strike="noStrike">
                <a:latin typeface="Arial"/>
              </a:rPr>
              <a:t>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4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6087240" y="3970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  <a:ea typeface="Noto Sans CJK SC"/>
              </a:rPr>
              <a:t>Node 5</a:t>
            </a:r>
            <a:br>
              <a:rPr sz="1800"/>
            </a:br>
            <a:r>
              <a:rPr b="0" lang="en-US" sz="1050" spc="-1" strike="noStrike">
                <a:latin typeface="Arial"/>
                <a:ea typeface="Noto Sans CJK SC"/>
              </a:rPr>
              <a:t>(</a:t>
            </a:r>
            <a:r>
              <a:rPr b="0" lang="en-US" sz="1050" spc="-1" strike="noStrike">
                <a:latin typeface="Arial"/>
              </a:rPr>
              <a:t>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5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 flipH="1">
            <a:off x="993960" y="2457720"/>
            <a:ext cx="382680" cy="153792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>
            <a:off x="1567800" y="2457720"/>
            <a:ext cx="76536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>
            <a:off x="1759320" y="2457720"/>
            <a:ext cx="191304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>
            <a:off x="1950480" y="2457720"/>
            <a:ext cx="306108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2141640" y="2457720"/>
            <a:ext cx="4209120" cy="153792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 txBox="1"/>
          <p:nvPr/>
        </p:nvSpPr>
        <p:spPr>
          <a:xfrm>
            <a:off x="1567800" y="2527560"/>
            <a:ext cx="9468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Whether deploy or not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228600" y="4187880"/>
            <a:ext cx="76536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Edge nodes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 flipH="1">
            <a:off x="1376640" y="2073240"/>
            <a:ext cx="229572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"/>
          <p:cNvSpPr/>
          <p:nvPr/>
        </p:nvSpPr>
        <p:spPr>
          <a:xfrm flipH="1">
            <a:off x="2715840" y="2073240"/>
            <a:ext cx="114804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"/>
          <p:cNvSpPr/>
          <p:nvPr/>
        </p:nvSpPr>
        <p:spPr>
          <a:xfrm>
            <a:off x="4055040" y="2073240"/>
            <a:ext cx="0" cy="192240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"/>
          <p:cNvSpPr/>
          <p:nvPr/>
        </p:nvSpPr>
        <p:spPr>
          <a:xfrm>
            <a:off x="4246200" y="2073240"/>
            <a:ext cx="114804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4628880" y="2073240"/>
            <a:ext cx="2104560" cy="192240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 txBox="1"/>
          <p:nvPr/>
        </p:nvSpPr>
        <p:spPr>
          <a:xfrm>
            <a:off x="3672360" y="2143080"/>
            <a:ext cx="1339200" cy="37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weight/possibility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7" name=""/>
          <p:cNvSpPr txBox="1"/>
          <p:nvPr/>
        </p:nvSpPr>
        <p:spPr>
          <a:xfrm>
            <a:off x="72000" y="1719000"/>
            <a:ext cx="1222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Demands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228600" y="20322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>
            <a:off x="228600" y="22842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 txBox="1"/>
          <p:nvPr/>
        </p:nvSpPr>
        <p:spPr>
          <a:xfrm>
            <a:off x="360" y="2430720"/>
            <a:ext cx="137124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Average network latency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 flipH="1">
            <a:off x="4820400" y="423000"/>
            <a:ext cx="3096000" cy="10735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0" y="-13680"/>
            <a:ext cx="283860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Solution: K8S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685800" y="1117800"/>
            <a:ext cx="5715000" cy="1828800"/>
          </a:xfrm>
          <a:prstGeom prst="ellipse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 txBox="1"/>
          <p:nvPr/>
        </p:nvSpPr>
        <p:spPr>
          <a:xfrm>
            <a:off x="5257800" y="1575000"/>
            <a:ext cx="914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Scheduler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7916400" y="28440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1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6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7916400" y="63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2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7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7916400" y="99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3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8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7916400" y="135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4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9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7916400" y="171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5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10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7916400" y="207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6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11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7916400" y="243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7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12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7916400" y="279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8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13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7916400" y="315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9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14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7916400" y="351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10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15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flipH="1">
            <a:off x="4820760" y="1134360"/>
            <a:ext cx="3096000" cy="4316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 flipH="1">
            <a:off x="4820400" y="1496520"/>
            <a:ext cx="3096000" cy="2980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 flipH="1">
            <a:off x="4820760" y="1794600"/>
            <a:ext cx="3095640" cy="11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 flipH="1" flipV="1">
            <a:off x="4821120" y="1811160"/>
            <a:ext cx="3095280" cy="4406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 flipH="1" flipV="1">
            <a:off x="4821480" y="1803600"/>
            <a:ext cx="3094920" cy="676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 flipH="1" flipV="1">
            <a:off x="4820400" y="2023200"/>
            <a:ext cx="3096000" cy="9144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 flipH="1" flipV="1">
            <a:off x="4820760" y="2023560"/>
            <a:ext cx="3095640" cy="13712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"/>
          <p:cNvSpPr/>
          <p:nvPr/>
        </p:nvSpPr>
        <p:spPr>
          <a:xfrm flipH="1" flipV="1">
            <a:off x="4821120" y="2023920"/>
            <a:ext cx="3095280" cy="1599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 txBox="1"/>
          <p:nvPr/>
        </p:nvSpPr>
        <p:spPr>
          <a:xfrm>
            <a:off x="228600" y="4800600"/>
            <a:ext cx="3871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Problem: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1. How to measure network latency?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"/>
          <p:cNvSpPr txBox="1"/>
          <p:nvPr/>
        </p:nvSpPr>
        <p:spPr>
          <a:xfrm>
            <a:off x="9064440" y="1828800"/>
            <a:ext cx="765360" cy="3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Regions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60" y="-13320"/>
            <a:ext cx="982944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Overview of the simulation for evaluating placement of edge computing apps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6" name=""/>
          <p:cNvSpPr txBox="1"/>
          <p:nvPr/>
        </p:nvSpPr>
        <p:spPr>
          <a:xfrm>
            <a:off x="500760" y="2552040"/>
            <a:ext cx="940248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A robust optimization approach for placement of applications in edge computing considering latency uncertainty”</a:t>
            </a:r>
            <a:endParaRPr b="0" i="1" lang="en-US" sz="1800" spc="-1" strike="noStrike">
              <a:latin typeface="Arial"/>
            </a:endParaRPr>
          </a:p>
          <a:p>
            <a:r>
              <a:rPr b="0" i="1" lang="en-US" sz="1800" spc="-1" strike="noStrike">
                <a:latin typeface="Arial"/>
              </a:rPr>
              <a:t>Jaehee Jeong, Gopika Premsankar, Bissan Ghaddar, Sasu Tarkoma</a:t>
            </a:r>
            <a:endParaRPr b="0" i="1" lang="en-US" sz="1800" spc="-1" strike="noStrike">
              <a:latin typeface="Arial"/>
            </a:endParaRPr>
          </a:p>
        </p:txBody>
      </p:sp>
      <p:sp>
        <p:nvSpPr>
          <p:cNvPr id="267" name=""/>
          <p:cNvSpPr txBox="1"/>
          <p:nvPr/>
        </p:nvSpPr>
        <p:spPr>
          <a:xfrm>
            <a:off x="4115160" y="4114800"/>
            <a:ext cx="114264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31 July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-181800" y="-151920"/>
            <a:ext cx="8640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Regions to Shanghai-telecom (1 week)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28600" y="750240"/>
            <a:ext cx="4223160" cy="2514600"/>
          </a:xfrm>
          <a:prstGeom prst="rect">
            <a:avLst/>
          </a:prstGeom>
          <a:ln w="0">
            <a:noFill/>
          </a:ln>
        </p:spPr>
      </p:pic>
      <p:sp>
        <p:nvSpPr>
          <p:cNvPr id="46" name=""/>
          <p:cNvSpPr txBox="1"/>
          <p:nvPr/>
        </p:nvSpPr>
        <p:spPr>
          <a:xfrm>
            <a:off x="2286000" y="137160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5.31-6.7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228600" y="3156840"/>
            <a:ext cx="4114800" cy="256464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4451760" y="750240"/>
            <a:ext cx="4114800" cy="245016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4"/>
          <a:stretch/>
        </p:blipFill>
        <p:spPr>
          <a:xfrm>
            <a:off x="4591440" y="3367440"/>
            <a:ext cx="4095360" cy="2302560"/>
          </a:xfrm>
          <a:prstGeom prst="rect">
            <a:avLst/>
          </a:prstGeom>
          <a:ln w="0">
            <a:noFill/>
          </a:ln>
        </p:spPr>
      </p:pic>
      <p:sp>
        <p:nvSpPr>
          <p:cNvPr id="50" name=""/>
          <p:cNvSpPr txBox="1"/>
          <p:nvPr/>
        </p:nvSpPr>
        <p:spPr>
          <a:xfrm>
            <a:off x="2057400" y="399708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6.7-6.14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6858000" y="137160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6.14-6.21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7543800" y="399708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6.21-6.28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 txBox="1"/>
          <p:nvPr/>
        </p:nvSpPr>
        <p:spPr>
          <a:xfrm>
            <a:off x="440280" y="190440"/>
            <a:ext cx="9183600" cy="468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latin typeface="Arial"/>
                <a:ea typeface="Noto Sans CJK SC"/>
              </a:rPr>
              <a:t>1. Problem Description</a:t>
            </a:r>
            <a:br>
              <a:rPr sz="3200"/>
            </a:br>
            <a:r>
              <a:rPr b="0" lang="en-US" sz="3200" spc="-1" strike="noStrike">
                <a:latin typeface="Arial"/>
                <a:ea typeface="Noto Sans CJK SC"/>
              </a:rPr>
              <a:t>2. Deterministic optimization problem</a:t>
            </a:r>
            <a:br>
              <a:rPr sz="3200"/>
            </a:br>
            <a:r>
              <a:rPr b="0" lang="en-US" sz="3200" spc="-1" strike="noStrike">
                <a:latin typeface="Arial"/>
                <a:ea typeface="Noto Sans CJK SC"/>
              </a:rPr>
              <a:t>3. Workflow</a:t>
            </a:r>
            <a:br>
              <a:rPr sz="3200"/>
            </a:br>
            <a:r>
              <a:rPr b="0" lang="en-US" sz="3200" spc="-1" strike="noStrike">
                <a:latin typeface="Arial"/>
                <a:ea typeface="Noto Sans CJK SC"/>
              </a:rPr>
              <a:t>4. </a:t>
            </a:r>
            <a:r>
              <a:rPr b="0" lang="en-US" sz="3200" spc="-1" strike="noStrike">
                <a:latin typeface="Arial"/>
              </a:rPr>
              <a:t>CASPER &amp; possible new solution</a:t>
            </a:r>
            <a:br>
              <a:rPr sz="3200"/>
            </a:br>
            <a:endParaRPr b="0" lang="en-US" sz="3200" spc="-1" strike="noStrike">
              <a:latin typeface="Arial"/>
            </a:endParaRPr>
          </a:p>
        </p:txBody>
      </p:sp>
      <p:sp>
        <p:nvSpPr>
          <p:cNvPr id="269" name=""/>
          <p:cNvSpPr txBox="1"/>
          <p:nvPr/>
        </p:nvSpPr>
        <p:spPr>
          <a:xfrm>
            <a:off x="360" y="-12960"/>
            <a:ext cx="262116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Content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 txBox="1"/>
          <p:nvPr/>
        </p:nvSpPr>
        <p:spPr>
          <a:xfrm>
            <a:off x="360" y="-12960"/>
            <a:ext cx="982944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1. Problem Description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828800" y="981360"/>
            <a:ext cx="6400800" cy="427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 txBox="1"/>
          <p:nvPr/>
        </p:nvSpPr>
        <p:spPr>
          <a:xfrm>
            <a:off x="360" y="-12600"/>
            <a:ext cx="982944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2. Deterministic optimization problem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629000" y="914400"/>
            <a:ext cx="6600600" cy="44748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499720" y="1600200"/>
            <a:ext cx="4580280" cy="3886200"/>
          </a:xfrm>
          <a:prstGeom prst="rect">
            <a:avLst/>
          </a:prstGeom>
          <a:ln w="0">
            <a:noFill/>
          </a:ln>
        </p:spPr>
      </p:pic>
      <p:sp>
        <p:nvSpPr>
          <p:cNvPr id="275" name=""/>
          <p:cNvSpPr txBox="1"/>
          <p:nvPr/>
        </p:nvSpPr>
        <p:spPr>
          <a:xfrm>
            <a:off x="228600" y="1482480"/>
            <a:ext cx="1600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Constraints: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"/>
          <p:cNvSpPr txBox="1"/>
          <p:nvPr/>
        </p:nvSpPr>
        <p:spPr>
          <a:xfrm>
            <a:off x="192960" y="1842480"/>
            <a:ext cx="255024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latin typeface="Arial"/>
              </a:rPr>
              <a:t>1. Traffic allocation constraint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3"/>
          <a:stretch/>
        </p:blipFill>
        <p:spPr>
          <a:xfrm>
            <a:off x="457200" y="2117160"/>
            <a:ext cx="2247480" cy="418680"/>
          </a:xfrm>
          <a:prstGeom prst="rect">
            <a:avLst/>
          </a:prstGeom>
          <a:ln w="0">
            <a:noFill/>
          </a:ln>
        </p:spPr>
      </p:pic>
      <p:sp>
        <p:nvSpPr>
          <p:cNvPr id="278" name=""/>
          <p:cNvSpPr txBox="1"/>
          <p:nvPr/>
        </p:nvSpPr>
        <p:spPr>
          <a:xfrm>
            <a:off x="192960" y="2526840"/>
            <a:ext cx="255024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latin typeface="Arial"/>
              </a:rPr>
              <a:t>2. Capacity constraint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4"/>
          <a:stretch/>
        </p:blipFill>
        <p:spPr>
          <a:xfrm>
            <a:off x="457200" y="2801520"/>
            <a:ext cx="2599920" cy="428400"/>
          </a:xfrm>
          <a:prstGeom prst="rect">
            <a:avLst/>
          </a:prstGeom>
          <a:ln w="0">
            <a:noFill/>
          </a:ln>
        </p:spPr>
      </p:pic>
      <p:sp>
        <p:nvSpPr>
          <p:cNvPr id="280" name=""/>
          <p:cNvSpPr txBox="1"/>
          <p:nvPr/>
        </p:nvSpPr>
        <p:spPr>
          <a:xfrm>
            <a:off x="192960" y="3175200"/>
            <a:ext cx="255024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latin typeface="Arial"/>
              </a:rPr>
              <a:t>3. Latency constraint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5"/>
          <a:stretch/>
        </p:blipFill>
        <p:spPr>
          <a:xfrm>
            <a:off x="457200" y="3457800"/>
            <a:ext cx="2599920" cy="42840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 txBox="1"/>
          <p:nvPr/>
        </p:nvSpPr>
        <p:spPr>
          <a:xfrm>
            <a:off x="192960" y="3859560"/>
            <a:ext cx="255024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latin typeface="Arial"/>
              </a:rPr>
              <a:t>4. Resilience constraint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6"/>
          <a:stretch/>
        </p:blipFill>
        <p:spPr>
          <a:xfrm>
            <a:off x="457200" y="4134240"/>
            <a:ext cx="1266480" cy="409320"/>
          </a:xfrm>
          <a:prstGeom prst="rect">
            <a:avLst/>
          </a:prstGeom>
          <a:ln w="0">
            <a:noFill/>
          </a:ln>
        </p:spPr>
      </p:pic>
      <p:sp>
        <p:nvSpPr>
          <p:cNvPr id="284" name=""/>
          <p:cNvSpPr txBox="1"/>
          <p:nvPr/>
        </p:nvSpPr>
        <p:spPr>
          <a:xfrm>
            <a:off x="192960" y="4579920"/>
            <a:ext cx="255024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latin typeface="Arial"/>
              </a:rPr>
              <a:t>5. Resilience constraint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7"/>
          <a:stretch/>
        </p:blipFill>
        <p:spPr>
          <a:xfrm>
            <a:off x="333720" y="4854600"/>
            <a:ext cx="2180880" cy="76176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5596200" y="2827800"/>
            <a:ext cx="3547800" cy="22860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"/>
          <p:cNvSpPr/>
          <p:nvPr/>
        </p:nvSpPr>
        <p:spPr>
          <a:xfrm>
            <a:off x="5596200" y="4735800"/>
            <a:ext cx="3547800" cy="22860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"/>
          <p:cNvSpPr txBox="1"/>
          <p:nvPr/>
        </p:nvSpPr>
        <p:spPr>
          <a:xfrm>
            <a:off x="6256800" y="228600"/>
            <a:ext cx="2394000" cy="5029200"/>
          </a:xfrm>
          <a:prstGeom prst="rect">
            <a:avLst/>
          </a:prstGeom>
          <a:noFill/>
          <a:ln w="0">
            <a:solidFill>
              <a:srgbClr val="000000"/>
            </a:solidFill>
            <a:prstDash val="sysDash"/>
          </a:ln>
        </p:spPr>
      </p:sp>
      <p:sp>
        <p:nvSpPr>
          <p:cNvPr id="289" name=""/>
          <p:cNvSpPr txBox="1"/>
          <p:nvPr/>
        </p:nvSpPr>
        <p:spPr>
          <a:xfrm>
            <a:off x="6401160" y="523800"/>
            <a:ext cx="2057400" cy="2286000"/>
          </a:xfrm>
          <a:prstGeom prst="rect">
            <a:avLst/>
          </a:prstGeom>
          <a:noFill/>
          <a:ln w="0">
            <a:solidFill>
              <a:srgbClr val="000000"/>
            </a:solidFill>
            <a:prstDash val="sysDash"/>
          </a:ln>
        </p:spPr>
      </p:sp>
      <p:sp>
        <p:nvSpPr>
          <p:cNvPr id="290" name=""/>
          <p:cNvSpPr txBox="1"/>
          <p:nvPr/>
        </p:nvSpPr>
        <p:spPr>
          <a:xfrm>
            <a:off x="120600" y="2743200"/>
            <a:ext cx="2057400" cy="2057400"/>
          </a:xfrm>
          <a:prstGeom prst="rect">
            <a:avLst/>
          </a:prstGeom>
          <a:noFill/>
          <a:ln w="0">
            <a:solidFill>
              <a:srgbClr val="000000"/>
            </a:solidFill>
            <a:prstDash val="sysDash"/>
          </a:ln>
        </p:spPr>
      </p:sp>
      <p:sp>
        <p:nvSpPr>
          <p:cNvPr id="291" name=""/>
          <p:cNvSpPr txBox="1"/>
          <p:nvPr/>
        </p:nvSpPr>
        <p:spPr>
          <a:xfrm>
            <a:off x="360" y="-12240"/>
            <a:ext cx="982944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3. Workflow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2" name=""/>
          <p:cNvSpPr txBox="1"/>
          <p:nvPr/>
        </p:nvSpPr>
        <p:spPr>
          <a:xfrm>
            <a:off x="4903200" y="3258000"/>
            <a:ext cx="1269000" cy="914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Solve optimization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3" name=""/>
          <p:cNvSpPr txBox="1"/>
          <p:nvPr/>
        </p:nvSpPr>
        <p:spPr>
          <a:xfrm>
            <a:off x="2514600" y="3258000"/>
            <a:ext cx="1600200" cy="914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Network scenario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228600" y="3029400"/>
            <a:ext cx="1600200" cy="6858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Average latency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228600" y="3929400"/>
            <a:ext cx="1600200" cy="6858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Demands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1792800" y="3486600"/>
            <a:ext cx="685800" cy="22860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 flipV="1">
            <a:off x="1792800" y="3943800"/>
            <a:ext cx="685800" cy="22860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>
            <a:off x="4114800" y="3715200"/>
            <a:ext cx="788400" cy="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"/>
          <p:cNvSpPr/>
          <p:nvPr/>
        </p:nvSpPr>
        <p:spPr>
          <a:xfrm>
            <a:off x="6629400" y="685800"/>
            <a:ext cx="1600200" cy="6858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Real latency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6847560" y="3258000"/>
            <a:ext cx="1269000" cy="914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    </a:t>
            </a:r>
            <a:r>
              <a:rPr b="0" lang="en-US" sz="1400" spc="-1" strike="noStrike">
                <a:latin typeface="Arial"/>
              </a:rPr>
              <a:t>Solution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6163560" y="3715200"/>
            <a:ext cx="684000" cy="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"/>
          <p:cNvSpPr/>
          <p:nvPr/>
        </p:nvSpPr>
        <p:spPr>
          <a:xfrm>
            <a:off x="7315200" y="1371600"/>
            <a:ext cx="0" cy="45720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 txBox="1"/>
          <p:nvPr/>
        </p:nvSpPr>
        <p:spPr>
          <a:xfrm>
            <a:off x="6858000" y="1828800"/>
            <a:ext cx="1269000" cy="914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Best distribution methods &amp; parameters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315200" y="2736360"/>
            <a:ext cx="0" cy="52164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>
            <a:off x="6629400" y="4465800"/>
            <a:ext cx="1600200" cy="6858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average_latency_sim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7315200" y="4173480"/>
            <a:ext cx="0" cy="29232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 txBox="1"/>
          <p:nvPr/>
        </p:nvSpPr>
        <p:spPr>
          <a:xfrm>
            <a:off x="8686800" y="4343400"/>
            <a:ext cx="1269000" cy="9144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Performance analysis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8248320" y="4831200"/>
            <a:ext cx="438480" cy="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 txBox="1"/>
          <p:nvPr/>
        </p:nvSpPr>
        <p:spPr>
          <a:xfrm>
            <a:off x="8686800" y="166680"/>
            <a:ext cx="114300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Simulation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0" name=""/>
          <p:cNvSpPr txBox="1"/>
          <p:nvPr/>
        </p:nvSpPr>
        <p:spPr>
          <a:xfrm>
            <a:off x="457200" y="2452680"/>
            <a:ext cx="1828800" cy="68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  <a:hlinkClick r:id="rId1" action="ppaction://hlinksldjump"/>
              </a:rPr>
              <a:t>Data processing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1" name=""/>
          <p:cNvSpPr txBox="1"/>
          <p:nvPr/>
        </p:nvSpPr>
        <p:spPr>
          <a:xfrm>
            <a:off x="457200" y="910440"/>
            <a:ext cx="2057400" cy="68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400" spc="-1" strike="noStrike">
                <a:latin typeface="Arial"/>
              </a:rPr>
              <a:t>Small-sized network:</a:t>
            </a:r>
            <a:br>
              <a:rPr sz="1400"/>
            </a:br>
            <a:r>
              <a:rPr b="1" lang="en-US" sz="1400" spc="-1" strike="noStrike">
                <a:latin typeface="Arial"/>
              </a:rPr>
              <a:t>10 regions &amp; 5 ENs</a:t>
            </a:r>
            <a:endParaRPr b="1" lang="en-US" sz="1400" spc="-1" strike="noStrike">
              <a:latin typeface="Arial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8229600" y="523800"/>
            <a:ext cx="1828800" cy="68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  <a:hlinkClick r:id="rId2" action="ppaction://hlinksldjump"/>
              </a:rPr>
              <a:t>Data processing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"/>
          <p:cNvSpPr txBox="1"/>
          <p:nvPr/>
        </p:nvSpPr>
        <p:spPr>
          <a:xfrm>
            <a:off x="360" y="-11880"/>
            <a:ext cx="982944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Data processing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" name=""/>
          <p:cNvSpPr txBox="1"/>
          <p:nvPr/>
        </p:nvSpPr>
        <p:spPr>
          <a:xfrm>
            <a:off x="369360" y="914400"/>
            <a:ext cx="2278440" cy="51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500" spc="-1" strike="noStrike">
                <a:latin typeface="Arial"/>
              </a:rPr>
              <a:t>Average latency</a:t>
            </a:r>
            <a:endParaRPr b="1" lang="en-US" sz="15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rcRect l="3848" t="0" r="0" b="58875"/>
          <a:stretch/>
        </p:blipFill>
        <p:spPr>
          <a:xfrm>
            <a:off x="919800" y="1639440"/>
            <a:ext cx="5682960" cy="964440"/>
          </a:xfrm>
          <a:prstGeom prst="rect">
            <a:avLst/>
          </a:prstGeom>
          <a:ln w="0">
            <a:noFill/>
          </a:ln>
        </p:spPr>
      </p:pic>
      <p:sp>
        <p:nvSpPr>
          <p:cNvPr id="316" name=""/>
          <p:cNvSpPr txBox="1"/>
          <p:nvPr/>
        </p:nvSpPr>
        <p:spPr>
          <a:xfrm>
            <a:off x="254880" y="3423600"/>
            <a:ext cx="977112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latin typeface="Arial"/>
              </a:rPr>
              <a:t>dc_ids = ['shanghai-telecom', 'wuxi-telecom_unicom_cmcc', 'suzhou-telecom', 'wuhan-telecom', 'xiamen-telecom']</a:t>
            </a:r>
            <a:endParaRPr b="0" lang="en-US" sz="1300" spc="-1" strike="noStrike">
              <a:latin typeface="Arial"/>
            </a:endParaRPr>
          </a:p>
          <a:p>
            <a:r>
              <a:rPr b="0" lang="en-US" sz="1300" spc="-1" strike="noStrike">
                <a:latin typeface="Arial"/>
              </a:rPr>
              <a:t>region_ids = ['shanghai-telecom-2', 'wuxi-telecom-2', 'suzhou-telecom-2', 'wuhan-telecom-3', 'xiamen-telecom_unicom_cmcc', 'jinan-telecom', 'wuhu-telecom', 'qingdao-telecom', 'wenzhou-telecom', 'hangzhou-telecom']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3164040" y="1703520"/>
            <a:ext cx="457200" cy="91440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 txBox="1"/>
          <p:nvPr/>
        </p:nvSpPr>
        <p:spPr>
          <a:xfrm>
            <a:off x="919800" y="1348920"/>
            <a:ext cx="14594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Raw data: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430560" y="3132000"/>
            <a:ext cx="14594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Result: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-181800" y="-151920"/>
            <a:ext cx="8640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Regions to Shanghai-telecom (1 week)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228600" y="750240"/>
            <a:ext cx="4223160" cy="2514600"/>
          </a:xfrm>
          <a:prstGeom prst="rect">
            <a:avLst/>
          </a:prstGeom>
          <a:ln w="0">
            <a:noFill/>
          </a:ln>
        </p:spPr>
      </p:pic>
      <p:sp>
        <p:nvSpPr>
          <p:cNvPr id="322" name=""/>
          <p:cNvSpPr txBox="1"/>
          <p:nvPr/>
        </p:nvSpPr>
        <p:spPr>
          <a:xfrm>
            <a:off x="2286000" y="137160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31/5-7/6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228600" y="3156840"/>
            <a:ext cx="4114800" cy="2564640"/>
          </a:xfrm>
          <a:prstGeom prst="rect">
            <a:avLst/>
          </a:prstGeom>
          <a:ln w="0">
            <a:noFill/>
          </a:ln>
        </p:spPr>
      </p:pic>
      <p:pic>
        <p:nvPicPr>
          <p:cNvPr id="324" name="" descr=""/>
          <p:cNvPicPr/>
          <p:nvPr/>
        </p:nvPicPr>
        <p:blipFill>
          <a:blip r:embed="rId3"/>
          <a:stretch/>
        </p:blipFill>
        <p:spPr>
          <a:xfrm>
            <a:off x="4451760" y="750240"/>
            <a:ext cx="4114800" cy="2450160"/>
          </a:xfrm>
          <a:prstGeom prst="rect">
            <a:avLst/>
          </a:prstGeom>
          <a:ln w="0">
            <a:noFill/>
          </a:ln>
        </p:spPr>
      </p:pic>
      <p:pic>
        <p:nvPicPr>
          <p:cNvPr id="325" name="" descr=""/>
          <p:cNvPicPr/>
          <p:nvPr/>
        </p:nvPicPr>
        <p:blipFill>
          <a:blip r:embed="rId4"/>
          <a:stretch/>
        </p:blipFill>
        <p:spPr>
          <a:xfrm>
            <a:off x="4591440" y="3367440"/>
            <a:ext cx="4095360" cy="2302560"/>
          </a:xfrm>
          <a:prstGeom prst="rect">
            <a:avLst/>
          </a:prstGeom>
          <a:ln w="0">
            <a:noFill/>
          </a:ln>
        </p:spPr>
      </p:pic>
      <p:sp>
        <p:nvSpPr>
          <p:cNvPr id="326" name=""/>
          <p:cNvSpPr txBox="1"/>
          <p:nvPr/>
        </p:nvSpPr>
        <p:spPr>
          <a:xfrm>
            <a:off x="2057400" y="399708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7/6-14/6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"/>
          <p:cNvSpPr txBox="1"/>
          <p:nvPr/>
        </p:nvSpPr>
        <p:spPr>
          <a:xfrm>
            <a:off x="6858000" y="137160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14/6-21/6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"/>
          <p:cNvSpPr txBox="1"/>
          <p:nvPr/>
        </p:nvSpPr>
        <p:spPr>
          <a:xfrm>
            <a:off x="7543800" y="399708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21/6-28/6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"/>
          <p:cNvSpPr txBox="1"/>
          <p:nvPr/>
        </p:nvSpPr>
        <p:spPr>
          <a:xfrm>
            <a:off x="360" y="-11880"/>
            <a:ext cx="982944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Data processing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0" name=""/>
          <p:cNvSpPr txBox="1"/>
          <p:nvPr/>
        </p:nvSpPr>
        <p:spPr>
          <a:xfrm>
            <a:off x="369360" y="914400"/>
            <a:ext cx="2793960" cy="51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500" spc="-1" strike="noStrike">
                <a:latin typeface="Arial"/>
              </a:rPr>
              <a:t>Demands from each region</a:t>
            </a:r>
            <a:endParaRPr b="1" lang="en-US" sz="15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rcRect l="0" t="0" r="0" b="28072"/>
          <a:stretch/>
        </p:blipFill>
        <p:spPr>
          <a:xfrm>
            <a:off x="362160" y="1371600"/>
            <a:ext cx="6495840" cy="1828440"/>
          </a:xfrm>
          <a:prstGeom prst="rect">
            <a:avLst/>
          </a:prstGeom>
          <a:ln w="0">
            <a:noFill/>
          </a:ln>
        </p:spPr>
      </p:pic>
      <p:sp>
        <p:nvSpPr>
          <p:cNvPr id="332" name=""/>
          <p:cNvSpPr/>
          <p:nvPr/>
        </p:nvSpPr>
        <p:spPr>
          <a:xfrm>
            <a:off x="4908600" y="1371600"/>
            <a:ext cx="457200" cy="182880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 txBox="1"/>
          <p:nvPr/>
        </p:nvSpPr>
        <p:spPr>
          <a:xfrm>
            <a:off x="202320" y="4120920"/>
            <a:ext cx="978192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</a:rPr>
              <a:t>{'shanghai': 0.304, 'wuxi': 0.065, 'suzhou': 0.057, 'wuhan': 0.213, 'xiamen': 0.059, 'jinan': 0.094, 'wuhu': 0.037, 'qingdao': 0.088, 'wenzhou': 0.007, 'hangzhou': 0.076}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</p:txBody>
      </p:sp>
      <p:sp>
        <p:nvSpPr>
          <p:cNvPr id="334" name=""/>
          <p:cNvSpPr txBox="1"/>
          <p:nvPr/>
        </p:nvSpPr>
        <p:spPr>
          <a:xfrm>
            <a:off x="8458200" y="5257800"/>
            <a:ext cx="14594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  <a:hlinkClick r:id="rId2" action="ppaction://hlinksldjump"/>
              </a:rPr>
              <a:t>Back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"/>
          <p:cNvSpPr txBox="1"/>
          <p:nvPr/>
        </p:nvSpPr>
        <p:spPr>
          <a:xfrm>
            <a:off x="919800" y="1349280"/>
            <a:ext cx="14594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Raw data: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6" name=""/>
          <p:cNvSpPr txBox="1"/>
          <p:nvPr/>
        </p:nvSpPr>
        <p:spPr>
          <a:xfrm>
            <a:off x="369360" y="3700440"/>
            <a:ext cx="14594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Result: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 txBox="1"/>
          <p:nvPr/>
        </p:nvSpPr>
        <p:spPr>
          <a:xfrm>
            <a:off x="360" y="-11880"/>
            <a:ext cx="982944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Data processing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369360" y="914400"/>
            <a:ext cx="1459440" cy="30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500" spc="-1" strike="noStrike">
                <a:latin typeface="Arial"/>
              </a:rPr>
              <a:t>Real latency</a:t>
            </a:r>
            <a:endParaRPr b="1" lang="en-US" sz="15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rcRect l="3848" t="0" r="0" b="58875"/>
          <a:stretch/>
        </p:blipFill>
        <p:spPr>
          <a:xfrm>
            <a:off x="796680" y="1793520"/>
            <a:ext cx="5682960" cy="96444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3024000" y="1878480"/>
            <a:ext cx="457200" cy="91440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"/>
          <p:cNvSpPr txBox="1"/>
          <p:nvPr/>
        </p:nvSpPr>
        <p:spPr>
          <a:xfrm>
            <a:off x="919800" y="1349280"/>
            <a:ext cx="14594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Raw data: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810000" y="3594240"/>
            <a:ext cx="7648200" cy="52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Liberation Mono;Courier New;DejaVu Sans Mono"/>
              </a:rPr>
              <a:t>distributions_to_test = ['beta', 'burr12', 'fatiguelife', 'fisk', 'expon', 'gamma', 'genextreme', 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               </a:t>
            </a:r>
            <a:r>
              <a:rPr b="0" lang="en-US" sz="1000" spc="-1" strike="noStrike">
                <a:latin typeface="Liberation Mono;Courier New;DejaVu Sans Mono"/>
              </a:rPr>
              <a:t>'genpareto', 'invgauss', 'logistic', 'lognorm', 'levy_stable', 'nakagami',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                </a:t>
            </a:r>
            <a:r>
              <a:rPr b="0" lang="en-US" sz="1000" spc="-1" strike="noStrike">
                <a:latin typeface="Liberation Mono;Courier New;DejaVu Sans Mono"/>
              </a:rPr>
              <a:t>'rice', 'rayleigh', 't', 'skewnorm']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</p:txBody>
      </p:sp>
      <p:sp>
        <p:nvSpPr>
          <p:cNvPr id="343" name=""/>
          <p:cNvSpPr txBox="1"/>
          <p:nvPr/>
        </p:nvSpPr>
        <p:spPr>
          <a:xfrm>
            <a:off x="919800" y="3149640"/>
            <a:ext cx="14594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Distribution list: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914400" y="1449000"/>
            <a:ext cx="141876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CAP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(PuLP lib)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Solve optimization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 flipV="1">
            <a:off x="2333160" y="1256760"/>
            <a:ext cx="1339200" cy="384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>
            <a:off x="3672360" y="106452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CAS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(Traefik)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Load balancer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2333160" y="1134360"/>
            <a:ext cx="132444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Request distribution matrix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235760" y="680040"/>
            <a:ext cx="0" cy="384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 txBox="1"/>
          <p:nvPr/>
        </p:nvSpPr>
        <p:spPr>
          <a:xfrm>
            <a:off x="3964680" y="487800"/>
            <a:ext cx="765000" cy="3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Requests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853920" y="3538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1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2200680" y="3538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2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2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3556440" y="3538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3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3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851720" y="353808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4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4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6087240" y="3538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5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5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7292160" y="353808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6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(Kiwix)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6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 flipH="1">
            <a:off x="993960" y="2025720"/>
            <a:ext cx="382680" cy="153792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"/>
          <p:cNvSpPr/>
          <p:nvPr/>
        </p:nvSpPr>
        <p:spPr>
          <a:xfrm>
            <a:off x="1567800" y="2025720"/>
            <a:ext cx="76536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1759320" y="2025720"/>
            <a:ext cx="191304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1950480" y="2025720"/>
            <a:ext cx="306108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2141640" y="2025720"/>
            <a:ext cx="4209120" cy="153792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/>
          <p:nvPr/>
        </p:nvSpPr>
        <p:spPr>
          <a:xfrm>
            <a:off x="2333160" y="2025720"/>
            <a:ext cx="5165640" cy="1512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 txBox="1"/>
          <p:nvPr/>
        </p:nvSpPr>
        <p:spPr>
          <a:xfrm>
            <a:off x="1567800" y="2095560"/>
            <a:ext cx="9468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Provisioning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228600" y="3755880"/>
            <a:ext cx="765360" cy="3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Regions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 flipH="1">
            <a:off x="1376640" y="1641240"/>
            <a:ext cx="229572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"/>
          <p:cNvSpPr/>
          <p:nvPr/>
        </p:nvSpPr>
        <p:spPr>
          <a:xfrm>
            <a:off x="2333160" y="2025720"/>
            <a:ext cx="516564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"/>
          <p:cNvSpPr/>
          <p:nvPr/>
        </p:nvSpPr>
        <p:spPr>
          <a:xfrm flipH="1">
            <a:off x="2715840" y="1641240"/>
            <a:ext cx="114804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>
            <a:off x="4055040" y="1641240"/>
            <a:ext cx="0" cy="192240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>
            <a:off x="4246200" y="1641240"/>
            <a:ext cx="114804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"/>
          <p:cNvSpPr/>
          <p:nvPr/>
        </p:nvSpPr>
        <p:spPr>
          <a:xfrm>
            <a:off x="4628880" y="1641240"/>
            <a:ext cx="2104560" cy="192240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4820400" y="1641240"/>
            <a:ext cx="306108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 txBox="1"/>
          <p:nvPr/>
        </p:nvSpPr>
        <p:spPr>
          <a:xfrm>
            <a:off x="3672360" y="1711080"/>
            <a:ext cx="13392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Distributing requests proportionally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0" y="1143000"/>
            <a:ext cx="1222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Carbon intensity</a:t>
            </a:r>
            <a:br>
              <a:rPr sz="1000"/>
            </a:br>
            <a:r>
              <a:rPr b="0" lang="en-US" sz="1000" spc="-1" strike="noStrike">
                <a:latin typeface="Arial"/>
              </a:rPr>
              <a:t>(#electricitymap)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228600" y="16002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"/>
          <p:cNvSpPr/>
          <p:nvPr/>
        </p:nvSpPr>
        <p:spPr>
          <a:xfrm>
            <a:off x="228600" y="18522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"/>
          <p:cNvSpPr txBox="1"/>
          <p:nvPr/>
        </p:nvSpPr>
        <p:spPr>
          <a:xfrm>
            <a:off x="360" y="1839960"/>
            <a:ext cx="137124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Workload</a:t>
            </a:r>
            <a:br>
              <a:rPr sz="1000"/>
            </a:br>
            <a:r>
              <a:rPr b="0" lang="en-US" sz="1000" spc="-1" strike="noStrike">
                <a:latin typeface="Arial"/>
              </a:rPr>
              <a:t>(#wikimedia dataset)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4235760" y="680040"/>
            <a:ext cx="0" cy="384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-781200" y="-1268640"/>
            <a:ext cx="635400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4. CASPER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685800" y="685800"/>
            <a:ext cx="5715000" cy="1828800"/>
          </a:xfrm>
          <a:prstGeom prst="ellipse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 txBox="1"/>
          <p:nvPr/>
        </p:nvSpPr>
        <p:spPr>
          <a:xfrm>
            <a:off x="5257800" y="1143000"/>
            <a:ext cx="914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Scheduler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6629400" y="122040"/>
            <a:ext cx="3425040" cy="148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Environment</a:t>
            </a:r>
            <a:br>
              <a:rPr sz="1400"/>
            </a:br>
            <a:r>
              <a:rPr b="0" lang="en-US" sz="1400" spc="-1" strike="noStrike">
                <a:latin typeface="Arial"/>
              </a:rPr>
              <a:t>Cluster: 16 servers with 16-cores Intel Xeon processors and 32GB of memory</a:t>
            </a:r>
            <a:endParaRPr b="0" lang="en-US" sz="1400" spc="-1" strike="noStrike">
              <a:latin typeface="Arial"/>
            </a:endParaRPr>
          </a:p>
          <a:p>
            <a:br>
              <a:rPr sz="1400"/>
            </a:br>
            <a:r>
              <a:rPr b="0" lang="en-US" sz="1400" spc="-1" strike="noStrike">
                <a:latin typeface="Arial"/>
              </a:rPr>
              <a:t>Each service: 32 GB of content</a:t>
            </a:r>
            <a:br>
              <a:rPr sz="1400"/>
            </a:br>
            <a:br>
              <a:rPr sz="1400"/>
            </a:br>
            <a:r>
              <a:rPr b="0" lang="en-US" sz="1400" spc="-1" strike="noStrike">
                <a:latin typeface="Arial"/>
              </a:rPr>
              <a:t>1000 requests/server max.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"/>
          <p:cNvSpPr/>
          <p:nvPr/>
        </p:nvSpPr>
        <p:spPr>
          <a:xfrm>
            <a:off x="914400" y="1881000"/>
            <a:ext cx="141876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050" spc="-1" strike="noStrike">
                <a:latin typeface="Arial"/>
              </a:rPr>
              <a:t>(CPLEX)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Solve optimization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 flipV="1">
            <a:off x="2333160" y="1688760"/>
            <a:ext cx="1339200" cy="384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"/>
          <p:cNvSpPr/>
          <p:nvPr/>
        </p:nvSpPr>
        <p:spPr>
          <a:xfrm>
            <a:off x="3672360" y="149652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050" spc="-1" strike="noStrike">
                <a:latin typeface="Arial"/>
              </a:rPr>
              <a:t>(Traefik)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Load balancer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4" name=""/>
          <p:cNvSpPr txBox="1"/>
          <p:nvPr/>
        </p:nvSpPr>
        <p:spPr>
          <a:xfrm>
            <a:off x="2333160" y="1566360"/>
            <a:ext cx="132444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Request distribution matrix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5" name=""/>
          <p:cNvSpPr/>
          <p:nvPr/>
        </p:nvSpPr>
        <p:spPr>
          <a:xfrm flipH="1">
            <a:off x="4820400" y="880200"/>
            <a:ext cx="3096000" cy="685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"/>
          <p:cNvSpPr txBox="1"/>
          <p:nvPr/>
        </p:nvSpPr>
        <p:spPr>
          <a:xfrm>
            <a:off x="7007400" y="1566000"/>
            <a:ext cx="765000" cy="3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Requests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7" name=""/>
          <p:cNvSpPr/>
          <p:nvPr/>
        </p:nvSpPr>
        <p:spPr>
          <a:xfrm>
            <a:off x="853920" y="3970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Node 1</a:t>
            </a:r>
            <a:br>
              <a:rPr sz="1800"/>
            </a:br>
            <a:r>
              <a:rPr b="0" lang="en-US" sz="1050" spc="-1" strike="noStrike">
                <a:latin typeface="Arial"/>
              </a:rPr>
              <a:t>(App)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2200680" y="3970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  <a:ea typeface="Noto Sans CJK SC"/>
              </a:rPr>
              <a:t>Node 2</a:t>
            </a:r>
            <a:br>
              <a:rPr sz="1800"/>
            </a:br>
            <a:r>
              <a:rPr b="0" lang="en-US" sz="1050" spc="-1" strike="noStrike">
                <a:latin typeface="Arial"/>
                <a:ea typeface="Noto Sans CJK SC"/>
              </a:rPr>
              <a:t>(</a:t>
            </a:r>
            <a:r>
              <a:rPr b="0" lang="en-US" sz="1050" spc="-1" strike="noStrike">
                <a:latin typeface="Arial"/>
              </a:rPr>
              <a:t>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2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3556440" y="3970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  <a:ea typeface="Noto Sans CJK SC"/>
              </a:rPr>
              <a:t>Node 3</a:t>
            </a:r>
            <a:br>
              <a:rPr sz="1800"/>
            </a:br>
            <a:r>
              <a:rPr b="0" lang="en-US" sz="1050" spc="-1" strike="noStrike">
                <a:latin typeface="Arial"/>
                <a:ea typeface="Noto Sans CJK SC"/>
              </a:rPr>
              <a:t>(</a:t>
            </a:r>
            <a:r>
              <a:rPr b="0" lang="en-US" sz="1050" spc="-1" strike="noStrike">
                <a:latin typeface="Arial"/>
              </a:rPr>
              <a:t>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3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>
            <a:off x="4851720" y="3970080"/>
            <a:ext cx="114804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  <a:ea typeface="Noto Sans CJK SC"/>
              </a:rPr>
              <a:t>Node 4</a:t>
            </a:r>
            <a:br>
              <a:rPr sz="1800"/>
            </a:br>
            <a:r>
              <a:rPr b="0" lang="en-US" sz="1050" spc="-1" strike="noStrike">
                <a:latin typeface="Arial"/>
                <a:ea typeface="Noto Sans CJK SC"/>
              </a:rPr>
              <a:t>(</a:t>
            </a:r>
            <a:r>
              <a:rPr b="0" lang="en-US" sz="1050" spc="-1" strike="noStrike">
                <a:latin typeface="Arial"/>
              </a:rPr>
              <a:t>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4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1" name=""/>
          <p:cNvSpPr/>
          <p:nvPr/>
        </p:nvSpPr>
        <p:spPr>
          <a:xfrm>
            <a:off x="6087240" y="3970080"/>
            <a:ext cx="1147680" cy="5767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  <a:ea typeface="Noto Sans CJK SC"/>
              </a:rPr>
              <a:t>Node 5</a:t>
            </a:r>
            <a:br>
              <a:rPr sz="1800"/>
            </a:br>
            <a:r>
              <a:rPr b="0" lang="en-US" sz="1050" spc="-1" strike="noStrike">
                <a:latin typeface="Arial"/>
                <a:ea typeface="Noto Sans CJK SC"/>
              </a:rPr>
              <a:t>(</a:t>
            </a:r>
            <a:r>
              <a:rPr b="0" lang="en-US" sz="1050" spc="-1" strike="noStrike">
                <a:latin typeface="Arial"/>
              </a:rPr>
              <a:t>App)</a:t>
            </a:r>
            <a:endParaRPr b="0" lang="en-US" sz="1050" spc="-1" strike="noStrike">
              <a:latin typeface="Arial"/>
            </a:endParaRPr>
          </a:p>
          <a:p>
            <a:pPr algn="ctr">
              <a:buNone/>
            </a:pPr>
            <a:r>
              <a:rPr b="0" lang="en-US" sz="1050" spc="-1" strike="noStrike">
                <a:latin typeface="Arial"/>
              </a:rPr>
              <a:t>Worker node 5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 flipH="1">
            <a:off x="993960" y="2457720"/>
            <a:ext cx="382680" cy="153792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/>
          <p:nvPr/>
        </p:nvSpPr>
        <p:spPr>
          <a:xfrm>
            <a:off x="1567800" y="2457720"/>
            <a:ext cx="76536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"/>
          <p:cNvSpPr/>
          <p:nvPr/>
        </p:nvSpPr>
        <p:spPr>
          <a:xfrm>
            <a:off x="1759320" y="2457720"/>
            <a:ext cx="191304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"/>
          <p:cNvSpPr/>
          <p:nvPr/>
        </p:nvSpPr>
        <p:spPr>
          <a:xfrm>
            <a:off x="1950480" y="2457720"/>
            <a:ext cx="3061080" cy="151236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2141640" y="2457720"/>
            <a:ext cx="4209120" cy="1537920"/>
          </a:xfrm>
          <a:prstGeom prst="line">
            <a:avLst/>
          </a:prstGeom>
          <a:ln w="0">
            <a:solidFill>
              <a:srgbClr val="ffb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 txBox="1"/>
          <p:nvPr/>
        </p:nvSpPr>
        <p:spPr>
          <a:xfrm>
            <a:off x="1567800" y="2527560"/>
            <a:ext cx="9468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Whether deploy or not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228600" y="4187880"/>
            <a:ext cx="76536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Edge nodes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 flipH="1">
            <a:off x="1376640" y="2073240"/>
            <a:ext cx="229572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 flipH="1">
            <a:off x="2715840" y="2073240"/>
            <a:ext cx="114804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>
            <a:off x="4055040" y="2073240"/>
            <a:ext cx="0" cy="192240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"/>
          <p:cNvSpPr/>
          <p:nvPr/>
        </p:nvSpPr>
        <p:spPr>
          <a:xfrm>
            <a:off x="4246200" y="2073240"/>
            <a:ext cx="1148040" cy="189684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4628880" y="2073240"/>
            <a:ext cx="2104560" cy="1922400"/>
          </a:xfrm>
          <a:prstGeom prst="line">
            <a:avLst/>
          </a:prstGeom>
          <a:ln w="0">
            <a:solidFill>
              <a:srgbClr val="00a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"/>
          <p:cNvSpPr txBox="1"/>
          <p:nvPr/>
        </p:nvSpPr>
        <p:spPr>
          <a:xfrm>
            <a:off x="3672360" y="2143080"/>
            <a:ext cx="1339200" cy="37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weight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5" name=""/>
          <p:cNvSpPr txBox="1"/>
          <p:nvPr/>
        </p:nvSpPr>
        <p:spPr>
          <a:xfrm>
            <a:off x="72000" y="1719000"/>
            <a:ext cx="1222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Demands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228600" y="20322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"/>
          <p:cNvSpPr/>
          <p:nvPr/>
        </p:nvSpPr>
        <p:spPr>
          <a:xfrm>
            <a:off x="228600" y="22842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"/>
          <p:cNvSpPr txBox="1"/>
          <p:nvPr/>
        </p:nvSpPr>
        <p:spPr>
          <a:xfrm>
            <a:off x="360" y="2430720"/>
            <a:ext cx="1371240" cy="51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Average network latency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 flipH="1">
            <a:off x="4820400" y="423000"/>
            <a:ext cx="3096000" cy="10735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0" y="-13680"/>
            <a:ext cx="751500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4. Another solution inspired by CASPER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685800" y="1117800"/>
            <a:ext cx="5715000" cy="1828800"/>
          </a:xfrm>
          <a:prstGeom prst="ellipse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"/>
          <p:cNvSpPr txBox="1"/>
          <p:nvPr/>
        </p:nvSpPr>
        <p:spPr>
          <a:xfrm>
            <a:off x="5257800" y="1575000"/>
            <a:ext cx="914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Scheduler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7916400" y="28440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1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6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7916400" y="63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2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7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15" name=""/>
          <p:cNvSpPr/>
          <p:nvPr/>
        </p:nvSpPr>
        <p:spPr>
          <a:xfrm>
            <a:off x="7916400" y="99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3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8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916400" y="135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4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9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7916400" y="171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5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10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7916400" y="207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6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11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7916400" y="243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7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12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7916400" y="279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8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13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7916400" y="315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9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14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7916400" y="3512520"/>
            <a:ext cx="914400" cy="3481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200" spc="-1" strike="noStrike">
                <a:latin typeface="Arial"/>
              </a:rPr>
              <a:t>Region 10</a:t>
            </a:r>
            <a:br>
              <a:rPr sz="1200"/>
            </a:br>
            <a:r>
              <a:rPr b="0" lang="en-US" sz="600" spc="-1" strike="noStrike">
                <a:latin typeface="Arial"/>
              </a:rPr>
              <a:t>(Request generator)</a:t>
            </a:r>
            <a:endParaRPr b="0" lang="en-US" sz="600" spc="-1" strike="noStrike">
              <a:latin typeface="Arial"/>
            </a:endParaRPr>
          </a:p>
          <a:p>
            <a:pPr algn="ctr">
              <a:buNone/>
            </a:pPr>
            <a:r>
              <a:rPr b="0" lang="en-US" sz="600" spc="-1" strike="noStrike">
                <a:latin typeface="Arial"/>
              </a:rPr>
              <a:t>Worker node 15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 flipH="1">
            <a:off x="4820760" y="1134360"/>
            <a:ext cx="3096000" cy="4316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 flipH="1">
            <a:off x="4820400" y="1496520"/>
            <a:ext cx="3096000" cy="2980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"/>
          <p:cNvSpPr/>
          <p:nvPr/>
        </p:nvSpPr>
        <p:spPr>
          <a:xfrm flipH="1">
            <a:off x="4820760" y="1794600"/>
            <a:ext cx="3095640" cy="11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"/>
          <p:cNvSpPr/>
          <p:nvPr/>
        </p:nvSpPr>
        <p:spPr>
          <a:xfrm flipH="1" flipV="1">
            <a:off x="4821120" y="1811160"/>
            <a:ext cx="3095280" cy="4406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"/>
          <p:cNvSpPr/>
          <p:nvPr/>
        </p:nvSpPr>
        <p:spPr>
          <a:xfrm flipH="1" flipV="1">
            <a:off x="4821480" y="1803600"/>
            <a:ext cx="3094920" cy="676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"/>
          <p:cNvSpPr/>
          <p:nvPr/>
        </p:nvSpPr>
        <p:spPr>
          <a:xfrm flipH="1" flipV="1">
            <a:off x="4820400" y="2023200"/>
            <a:ext cx="3096000" cy="9144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"/>
          <p:cNvSpPr/>
          <p:nvPr/>
        </p:nvSpPr>
        <p:spPr>
          <a:xfrm flipH="1" flipV="1">
            <a:off x="4820760" y="2023560"/>
            <a:ext cx="3095640" cy="13712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 flipH="1" flipV="1">
            <a:off x="4821120" y="2023920"/>
            <a:ext cx="3095280" cy="1599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 txBox="1"/>
          <p:nvPr/>
        </p:nvSpPr>
        <p:spPr>
          <a:xfrm>
            <a:off x="228600" y="4800600"/>
            <a:ext cx="621864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Problem: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1. How to implement request generators?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2. How to measure network latency? (need to see the code)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2" name=""/>
          <p:cNvSpPr txBox="1"/>
          <p:nvPr/>
        </p:nvSpPr>
        <p:spPr>
          <a:xfrm>
            <a:off x="9064440" y="1828800"/>
            <a:ext cx="765360" cy="3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000" spc="-1" strike="noStrike">
                <a:latin typeface="Arial"/>
              </a:rPr>
              <a:t>Regions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-183960"/>
            <a:ext cx="96228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Regions to Wuxi-telecom_unicom_cmcc (1 week)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 rot="21595200">
            <a:off x="243360" y="688680"/>
            <a:ext cx="4097880" cy="244044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120600" y="3003840"/>
            <a:ext cx="4451400" cy="271116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4800600" y="614160"/>
            <a:ext cx="4343400" cy="258624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4"/>
          <a:stretch/>
        </p:blipFill>
        <p:spPr>
          <a:xfrm>
            <a:off x="4975200" y="3187800"/>
            <a:ext cx="4168800" cy="248220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 txBox="1"/>
          <p:nvPr/>
        </p:nvSpPr>
        <p:spPr>
          <a:xfrm>
            <a:off x="2286000" y="137160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5.31-6.7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2057400" y="399708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6.7-6.14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7772400" y="137160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6.14-6.21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7544160" y="399708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6.21-6.28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"/>
          <p:cNvSpPr txBox="1"/>
          <p:nvPr/>
        </p:nvSpPr>
        <p:spPr>
          <a:xfrm>
            <a:off x="-25920" y="1796040"/>
            <a:ext cx="9829440" cy="104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Thank you!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 txBox="1"/>
          <p:nvPr/>
        </p:nvSpPr>
        <p:spPr>
          <a:xfrm>
            <a:off x="519840" y="4106520"/>
            <a:ext cx="919836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1. plot CDF for the selected 4 distributions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2. Upload current progress onto a new repo, including README.md, comments and plots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3. how network latency is measured and how demands are generated in CASPER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-181800" y="-151200"/>
            <a:ext cx="2239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19 Aug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-123480" y="413280"/>
            <a:ext cx="4859640" cy="5669640"/>
          </a:xfrm>
          <a:prstGeom prst="rect">
            <a:avLst/>
          </a:prstGeom>
          <a:ln w="0">
            <a:noFill/>
          </a:ln>
        </p:spPr>
      </p:pic>
      <p:sp>
        <p:nvSpPr>
          <p:cNvPr id="437" name=""/>
          <p:cNvSpPr txBox="1"/>
          <p:nvPr/>
        </p:nvSpPr>
        <p:spPr>
          <a:xfrm>
            <a:off x="894960" y="3499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Shanghai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4852440" y="290520"/>
            <a:ext cx="4859640" cy="566964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 txBox="1"/>
          <p:nvPr/>
        </p:nvSpPr>
        <p:spPr>
          <a:xfrm>
            <a:off x="6385320" y="2545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Suzhou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"/>
          <p:cNvSpPr txBox="1"/>
          <p:nvPr/>
        </p:nvSpPr>
        <p:spPr>
          <a:xfrm>
            <a:off x="894960" y="3499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Wuhan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"/>
          <p:cNvSpPr txBox="1"/>
          <p:nvPr/>
        </p:nvSpPr>
        <p:spPr>
          <a:xfrm>
            <a:off x="6385320" y="2545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Wuxi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1"/>
          <a:stretch/>
        </p:blipFill>
        <p:spPr>
          <a:xfrm>
            <a:off x="-48600" y="351360"/>
            <a:ext cx="4859640" cy="5669640"/>
          </a:xfrm>
          <a:prstGeom prst="rect">
            <a:avLst/>
          </a:prstGeom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2"/>
          <a:stretch/>
        </p:blipFill>
        <p:spPr>
          <a:xfrm>
            <a:off x="5086080" y="282240"/>
            <a:ext cx="485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"/>
          <p:cNvSpPr txBox="1"/>
          <p:nvPr/>
        </p:nvSpPr>
        <p:spPr>
          <a:xfrm>
            <a:off x="894960" y="3499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Xiamen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4494240" y="1145880"/>
            <a:ext cx="55926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Findings: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1. The effect of Genpareto isn't ideal.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2. Real data &amp; samples might have a difference in the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length of the tails.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3. Fisk is not ideal in some situations: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a. from wenzhou-telecom to xiamen-telecom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b. from jinan-telecom to suzhou-telecom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Question: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1. For Gumbel, if we need to fit for the best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parameters, since it’s using fixed parameters now?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1"/>
          <a:stretch/>
        </p:blipFill>
        <p:spPr>
          <a:xfrm>
            <a:off x="3240" y="308160"/>
            <a:ext cx="485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"/>
          <p:cNvSpPr txBox="1"/>
          <p:nvPr/>
        </p:nvSpPr>
        <p:spPr>
          <a:xfrm>
            <a:off x="895320" y="3499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Demands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103680" y="847080"/>
            <a:ext cx="5317560" cy="4053960"/>
          </a:xfrm>
          <a:prstGeom prst="rect">
            <a:avLst/>
          </a:prstGeom>
          <a:ln w="0">
            <a:noFill/>
          </a:ln>
        </p:spPr>
      </p:pic>
      <p:sp>
        <p:nvSpPr>
          <p:cNvPr id="449" name=""/>
          <p:cNvSpPr txBox="1"/>
          <p:nvPr/>
        </p:nvSpPr>
        <p:spPr>
          <a:xfrm>
            <a:off x="6525720" y="883800"/>
            <a:ext cx="3425040" cy="148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It’s generated by an exponential distribution. 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“</a:t>
            </a:r>
            <a:r>
              <a:rPr b="0" lang="en-US" sz="1400" spc="-1" strike="noStrike">
                <a:latin typeface="Arial"/>
              </a:rPr>
              <a:t>Parameters to generate the distributions are selected such that the upper limit of the generated values is approximately 1.5× the request rate for the hour.”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5919480" y="4137120"/>
            <a:ext cx="3425040" cy="4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It uses Httpmon, which enables the main node to send # requests/second.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796680" y="1879200"/>
            <a:ext cx="3238560" cy="93492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4771080" y="4680720"/>
            <a:ext cx="5291280" cy="74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"/>
          <p:cNvSpPr txBox="1"/>
          <p:nvPr/>
        </p:nvSpPr>
        <p:spPr>
          <a:xfrm>
            <a:off x="895320" y="349920"/>
            <a:ext cx="1803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Network latency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"/>
          <p:cNvSpPr txBox="1"/>
          <p:nvPr/>
        </p:nvSpPr>
        <p:spPr>
          <a:xfrm>
            <a:off x="6525720" y="883800"/>
            <a:ext cx="3425040" cy="147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  <a:ea typeface="Noto Sans CJK SC"/>
              </a:rPr>
              <a:t>It connects Prometheus </a:t>
            </a:r>
            <a:r>
              <a:rPr b="0" lang="en-US" sz="1400" spc="-1" strike="noStrike">
                <a:latin typeface="Arial"/>
              </a:rPr>
              <a:t>as a metrics collector with each load balancer. It provides an API to observe the metrics.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147240" y="1143000"/>
            <a:ext cx="6226200" cy="440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"/>
          <p:cNvSpPr txBox="1"/>
          <p:nvPr/>
        </p:nvSpPr>
        <p:spPr>
          <a:xfrm>
            <a:off x="519840" y="4106520"/>
            <a:ext cx="86436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1. fit gumbel to find out the parameters</a:t>
            </a:r>
            <a:br>
              <a:rPr sz="1800"/>
            </a:br>
            <a:r>
              <a:rPr b="0" lang="en-US" sz="1800" spc="-1" strike="noStrike">
                <a:latin typeface="Arial"/>
              </a:rPr>
              <a:t>2. put the data generated from the distribution into simulation and make it 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-181800" y="-151200"/>
            <a:ext cx="2239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30 Aug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 txBox="1"/>
          <p:nvPr/>
        </p:nvSpPr>
        <p:spPr>
          <a:xfrm>
            <a:off x="894960" y="3499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Shanghai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6385320" y="2545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Suzhou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285840" y="537480"/>
            <a:ext cx="4329360" cy="5050800"/>
          </a:xfrm>
          <a:prstGeom prst="rect">
            <a:avLst/>
          </a:prstGeom>
          <a:ln w="0">
            <a:noFill/>
          </a:ln>
        </p:spPr>
      </p:pic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4684680" y="393120"/>
            <a:ext cx="4845960" cy="565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"/>
          <p:cNvSpPr txBox="1"/>
          <p:nvPr/>
        </p:nvSpPr>
        <p:spPr>
          <a:xfrm>
            <a:off x="894960" y="3499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Wuhan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6385320" y="2545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Wuxi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72720" y="594000"/>
            <a:ext cx="4859640" cy="5669640"/>
          </a:xfrm>
          <a:prstGeom prst="rect">
            <a:avLst/>
          </a:prstGeom>
          <a:ln w="0">
            <a:noFill/>
          </a:ln>
        </p:spPr>
      </p:pic>
      <p:pic>
        <p:nvPicPr>
          <p:cNvPr id="465" name="" descr=""/>
          <p:cNvPicPr/>
          <p:nvPr/>
        </p:nvPicPr>
        <p:blipFill>
          <a:blip r:embed="rId2"/>
          <a:stretch/>
        </p:blipFill>
        <p:spPr>
          <a:xfrm>
            <a:off x="4932360" y="594000"/>
            <a:ext cx="485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-183960"/>
            <a:ext cx="9372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Regions to Suzhou-telecom (1 week)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228600" y="685800"/>
            <a:ext cx="3922920" cy="233604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84600" y="3005640"/>
            <a:ext cx="4487400" cy="247212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5205960" y="719280"/>
            <a:ext cx="4166640" cy="248112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4"/>
          <a:stretch/>
        </p:blipFill>
        <p:spPr>
          <a:xfrm>
            <a:off x="5257800" y="3200400"/>
            <a:ext cx="4114800" cy="240444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 txBox="1"/>
          <p:nvPr/>
        </p:nvSpPr>
        <p:spPr>
          <a:xfrm>
            <a:off x="2286000" y="137160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5.31-6.7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2057400" y="399708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6.7-6.14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7772400" y="137160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6.14-6.21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8229600" y="399708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6.21-6.28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"/>
          <p:cNvSpPr txBox="1"/>
          <p:nvPr/>
        </p:nvSpPr>
        <p:spPr>
          <a:xfrm>
            <a:off x="895320" y="34992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Xiamen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90000" y="351360"/>
            <a:ext cx="4859640" cy="5669640"/>
          </a:xfrm>
          <a:prstGeom prst="rect">
            <a:avLst/>
          </a:prstGeom>
          <a:ln w="0">
            <a:noFill/>
          </a:ln>
        </p:spPr>
      </p:pic>
      <p:sp>
        <p:nvSpPr>
          <p:cNvPr id="468" name=""/>
          <p:cNvSpPr txBox="1"/>
          <p:nvPr/>
        </p:nvSpPr>
        <p:spPr>
          <a:xfrm>
            <a:off x="4797720" y="1016280"/>
            <a:ext cx="546372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Findings: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1. Gumbel is ideal enough.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"/>
          <p:cNvSpPr txBox="1"/>
          <p:nvPr/>
        </p:nvSpPr>
        <p:spPr>
          <a:xfrm>
            <a:off x="349200" y="349920"/>
            <a:ext cx="18662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Simulation result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"/>
          <p:cNvSpPr txBox="1"/>
          <p:nvPr/>
        </p:nvSpPr>
        <p:spPr>
          <a:xfrm>
            <a:off x="99000" y="3006720"/>
            <a:ext cx="9934200" cy="95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sim_latency {'fisk': 9.089194349494866, 'nakagami': 9.876907950512024, 'gamma': 9.469615556948993, 'gumbel_r': 9.50274030096147}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&lt; 10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  <a:p>
            <a:r>
              <a:rPr b="0" lang="en-US" sz="1000" spc="-1" strike="noStrike">
                <a:latin typeface="Liberation Mono;Courier New;DejaVu Sans Mono"/>
              </a:rPr>
              <a:t>total latency violated {'deter': {}, 'deter_cons': {}, 'robust_fixed': {}, 'robust_variable': {}, 'dro': {}, 'socp': {}}</a:t>
            </a:r>
            <a:endParaRPr b="0" lang="en-US" sz="1000" spc="-1" strike="noStrike">
              <a:latin typeface="Liberation Mono;Courier New;DejaVu Sans Mono"/>
              <a:ea typeface="Liberation Mono;Courier New;DejaVu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-183960"/>
            <a:ext cx="9576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Regions to Wuhan-telecom (1 week)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191880" y="886320"/>
            <a:ext cx="4151520" cy="219960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0" y="2971800"/>
            <a:ext cx="5124600" cy="228600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4919040" y="685800"/>
            <a:ext cx="4224960" cy="228600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5257800" y="2911680"/>
            <a:ext cx="4323960" cy="257472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 txBox="1"/>
          <p:nvPr/>
        </p:nvSpPr>
        <p:spPr>
          <a:xfrm>
            <a:off x="2286000" y="137160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5.31-6.7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2057400" y="399708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6.7-6.14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6858360" y="125388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6.14-6.21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7543800" y="365760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6.21-6.28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3258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Regions to Xiamen-telecom (1 week)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228600" y="1143000"/>
            <a:ext cx="3886200" cy="204228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-72000" y="3185280"/>
            <a:ext cx="4186800" cy="230112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5486400" y="1130040"/>
            <a:ext cx="3429000" cy="204192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5029200" y="3171960"/>
            <a:ext cx="3886200" cy="231444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 txBox="1"/>
          <p:nvPr/>
        </p:nvSpPr>
        <p:spPr>
          <a:xfrm>
            <a:off x="2286000" y="160020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5.31-6.7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2057400" y="3997080"/>
            <a:ext cx="101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6.7-6.14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7772400" y="160020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6.14-6.21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7085880" y="3657600"/>
            <a:ext cx="1143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6.21-6.28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28600" y="812520"/>
            <a:ext cx="3242520" cy="1930680"/>
          </a:xfrm>
          <a:prstGeom prst="rect">
            <a:avLst/>
          </a:prstGeom>
          <a:ln w="0">
            <a:noFill/>
          </a:ln>
        </p:spPr>
      </p:pic>
      <p:sp>
        <p:nvSpPr>
          <p:cNvPr id="90" name=""/>
          <p:cNvSpPr txBox="1"/>
          <p:nvPr/>
        </p:nvSpPr>
        <p:spPr>
          <a:xfrm>
            <a:off x="1561320" y="13716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Shanghai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560" y="-18360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With the whole dataset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457200" y="3150360"/>
            <a:ext cx="3155040" cy="1878840"/>
          </a:xfrm>
          <a:prstGeom prst="rect">
            <a:avLst/>
          </a:prstGeom>
          <a:ln w="0">
            <a:noFill/>
          </a:ln>
        </p:spPr>
      </p:pic>
      <p:sp>
        <p:nvSpPr>
          <p:cNvPr id="93" name=""/>
          <p:cNvSpPr txBox="1"/>
          <p:nvPr/>
        </p:nvSpPr>
        <p:spPr>
          <a:xfrm>
            <a:off x="1371600" y="36576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Wuxi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3620880" y="815400"/>
            <a:ext cx="3237120" cy="192780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 txBox="1"/>
          <p:nvPr/>
        </p:nvSpPr>
        <p:spPr>
          <a:xfrm>
            <a:off x="5218920" y="12538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Suzhou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3657600" y="3173400"/>
            <a:ext cx="3200400" cy="190584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 txBox="1"/>
          <p:nvPr/>
        </p:nvSpPr>
        <p:spPr>
          <a:xfrm>
            <a:off x="4990320" y="36576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Wuhan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5"/>
          <a:stretch/>
        </p:blipFill>
        <p:spPr>
          <a:xfrm>
            <a:off x="7013160" y="914400"/>
            <a:ext cx="3017160" cy="179640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 txBox="1"/>
          <p:nvPr/>
        </p:nvSpPr>
        <p:spPr>
          <a:xfrm>
            <a:off x="7772400" y="14824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Xiamen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 txBox="1"/>
          <p:nvPr/>
        </p:nvSpPr>
        <p:spPr>
          <a:xfrm>
            <a:off x="0" y="1022040"/>
            <a:ext cx="4871880" cy="80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[[2.0, 5.0, 11.0, 22.0, 22.0, 21.0, 8.0, 21.0, 17.0, 12.0],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[12.0, 5.0, 8.0, 18.0, 27.0, 21.0, 8.0, 27.0, 18.0, 12.0],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[9.0, 3.0, 2.0, 27.0, 28.0, 22.0, 7.0, 24.0, 21.0, 16.0],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[22.0, 15.0, 18.0, 3.0, 29.0, 44.0, 12.0, 48.0, 23.0, 20.0],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[24.0, 29.0, 31.0, 29.0, 1.0, 35.0, 29.0, 41.0, 25.0, 23.0]]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228600" y="5680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5.31-6.7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"/>
          <p:cNvSpPr txBox="1"/>
          <p:nvPr/>
        </p:nvSpPr>
        <p:spPr>
          <a:xfrm>
            <a:off x="1600200" y="110880"/>
            <a:ext cx="1811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Average latency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6590520" y="1108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variance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4348440" y="1022040"/>
            <a:ext cx="6167160" cy="80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[[3.652, 0.493, 5.901, 21.529, 8.793, 9.523, 2.908, 9.186, 9.317, 9.03],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[9.522, 0.528, 4.546, 17.042, </a:t>
            </a:r>
            <a:r>
              <a:rPr b="0" lang="en-US" sz="900" spc="-1" strike="noStrike">
                <a:solidFill>
                  <a:srgbClr val="00a933"/>
                </a:solidFill>
                <a:latin typeface="Liberation Mono;Courier New;DejaVu Sans Mono"/>
                <a:ea typeface="Liberation Mono;Courier New;DejaVu Sans Mono"/>
              </a:rPr>
              <a:t>8.336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5.401, </a:t>
            </a:r>
            <a:r>
              <a:rPr b="0" lang="en-US" sz="900" spc="-1" strike="noStrike">
                <a:solidFill>
                  <a:srgbClr val="00a933"/>
                </a:solidFill>
                <a:latin typeface="Liberation Mono;Courier New;DejaVu Sans Mono"/>
                <a:ea typeface="Liberation Mono;Courier New;DejaVu Sans Mono"/>
              </a:rPr>
              <a:t>2.837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9.463, 9.783, 8.852],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[7.805, 0.444, 1.811, 28.802, 14.164, 5.393, 3.023, 6.852, 12.74, 7.35],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[17.691, 2.795, 11.345, 2.099, 16.139, </a:t>
            </a:r>
            <a:r>
              <a:rPr b="0" lang="en-US" sz="900" spc="-1" strike="noStrike">
                <a:solidFill>
                  <a:srgbClr val="00a933"/>
                </a:solidFill>
                <a:latin typeface="Liberation Mono;Courier New;DejaVu Sans Mono"/>
                <a:ea typeface="Liberation Mono;Courier New;DejaVu Sans Mono"/>
              </a:rPr>
              <a:t>24.503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4.533, 18.64, 14.609, 12.039],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[18.39, 17.162, 25.862, 31.802, 0.346, 19.306, 22.169, 14.21, 16.265, 18.073]]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21600" y="1879560"/>
            <a:ext cx="4343400" cy="80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[[2.0, 5.0, 12.0, 23.0, 23.0, 20.0, 9.0, 21.0, 14.0, 12.0],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[11.0, 5.0, 9.0, 18.0, 28.0, 21.0, 8.0, 28.0, 17.0, 12.0],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[9.0, 3.0, 2.0, 28.0, 28.0, 22.0, 8.0, 25.0, 20.0, 16.0],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[22.0, 16.0, 20.0, 3.0, 30.0, 45.0, 13.0, 48.0, 22.0, 20.0],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[24.0, 30.0, 32.0, 30.0, 1.0, 35.0, 31.0, 42.0, 24.0, 23.0]]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4343400" y="1875960"/>
            <a:ext cx="5573160" cy="73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[[1.364, 0.829, 9.723, 24.187, 9.155, 4.486, 7.116, 16.826, 6.369, 4.455],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[4.259, 0.901, 7.421, 18.423, </a:t>
            </a:r>
            <a:r>
              <a:rPr b="0" lang="en-US" sz="900" spc="-1" strike="noStrike">
                <a:solidFill>
                  <a:srgbClr val="c9211e"/>
                </a:solidFill>
                <a:latin typeface="Liberation Mono;Courier New;DejaVu Sans Mono"/>
                <a:ea typeface="Liberation Mono;Courier New;DejaVu Sans Mono"/>
              </a:rPr>
              <a:t>34.462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5.384, </a:t>
            </a:r>
            <a:r>
              <a:rPr b="0" lang="en-US" sz="900" spc="-1" strike="noStrike">
                <a:solidFill>
                  <a:srgbClr val="00a933"/>
                </a:solidFill>
                <a:latin typeface="Liberation Mono;Courier New;DejaVu Sans Mono"/>
                <a:ea typeface="Liberation Mono;Courier New;DejaVu Sans Mono"/>
              </a:rPr>
              <a:t>4.69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22.393, 5.803, 4.146],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[3.489, 0.743, 2.919, 31.498, 21.269, 7.148, 14.061, 15.309, 8.537, 6.527],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[13.459, 4.783, 19.166, 1.839, 28.835, </a:t>
            </a:r>
            <a:r>
              <a:rPr b="0" lang="en-US" sz="900" spc="-1" strike="noStrike">
                <a:solidFill>
                  <a:srgbClr val="c9211e"/>
                </a:solidFill>
                <a:latin typeface="Liberation Mono;Courier New;DejaVu Sans Mono"/>
                <a:ea typeface="Liberation Mono;Courier New;DejaVu Sans Mono"/>
              </a:rPr>
              <a:t>91.766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6.429, 9.783, 10.301, 12.811],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[14.89, 20.563, 29.7, 76.405, 0.324, 17.803, 34.538, 21.112, 12.981, 15.508]]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228600" y="16002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6.7-6.14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189720" y="25146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6.14-6.21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48240" y="2850840"/>
            <a:ext cx="4295160" cy="80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[[2.0, 5.0, 12.0, 23.0, 24.0, 20.0, 9.0, 21.0, 12.0, 13.0],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[11.0, 5.0, 10.0, 19.0, 28.0, 22.0, 8.0, 29.0, 17.0, 12.0],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[9.0, 3.0, 2.0, 29.0, 29.0, 22.0, 8.0, 26.0, 21.0, 16.0],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[22.0, 16.0, 20.0, 3.0, 32.0, 46.0, 13.0, 49.0, 21.0, 21.0],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[25.0, 31.0, 34.0, 31.0, 1.0, 36.0, 32.0, 43.0, 25.0, 24.0]]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4362120" y="2815200"/>
            <a:ext cx="5552280" cy="73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[[1.98, 0.905, 10.263, 28.087, 13.061, 4.246, 4.903, 10.308, 3.887, 5.523],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[5.485, 0.971, 8.381, 21.554, </a:t>
            </a:r>
            <a:r>
              <a:rPr b="0" lang="en-US" sz="900" spc="-1" strike="noStrike">
                <a:solidFill>
                  <a:srgbClr val="00a933"/>
                </a:solidFill>
                <a:latin typeface="Liberation Mono;Courier New;DejaVu Sans Mono"/>
                <a:ea typeface="Liberation Mono;Courier New;DejaVu Sans Mono"/>
              </a:rPr>
              <a:t>7.49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6.253, </a:t>
            </a:r>
            <a:r>
              <a:rPr b="0" lang="en-US" sz="900" spc="-1" strike="noStrike">
                <a:solidFill>
                  <a:srgbClr val="00a933"/>
                </a:solidFill>
                <a:latin typeface="Liberation Mono;Courier New;DejaVu Sans Mono"/>
                <a:ea typeface="Liberation Mono;Courier New;DejaVu Sans Mono"/>
              </a:rPr>
              <a:t>4.205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17.644, 6.997, 5.193],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[4.474, 0.847, 3.132, 35.758, 16.643, 6.189, 4.198, 15.411, 10.279, 8.765],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[15.244, 4.355, 20.199, 2.218, 71.25, </a:t>
            </a:r>
            <a:r>
              <a:rPr b="0" lang="en-US" sz="900" spc="-1" strike="noStrike">
                <a:solidFill>
                  <a:srgbClr val="c9211e"/>
                </a:solidFill>
                <a:latin typeface="Liberation Mono;Courier New;DejaVu Sans Mono"/>
                <a:ea typeface="Liberation Mono;Courier New;DejaVu Sans Mono"/>
              </a:rPr>
              <a:t>85.931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7.728, 11.921, 11.43, 14.937],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[16.86, 18.62, 27.925, 38.451, 0.544, 19.067, 25.45, 14.144, 14.983, 27.003]]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189720" y="35398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6.21-6.28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16200" y="4062240"/>
            <a:ext cx="4447800" cy="73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[[2.0, 5.0, 12.0, 24.0, 25.0, 19.0, 10.0, 20.0, 13.0, 13.0],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[11.0, 5.0, 9.0, 20.0, 28.0, 22.0, 10.0, 28.0, 17.0, 12.0],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[9.0, 3.0, 1.0, 29.0, 30.0, 22.0, 10.0, 24.0, 21.0, 16.0],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[22.0, 16.0, 20.0, 4.0, 31.0, 45.0, 13.0, 49.0, 21.0, 21.0],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[24.0, 31.0, 33.0, 31.0, 1.0, 35.0, 31.0, 43.0, 25.0, 24.0]]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4343400" y="4038840"/>
            <a:ext cx="5667120" cy="73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[[2.197, 0.969, 7.329, 26.63, 15.451, 4.364, 5.891, 6.783, 4.823, 6.388],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[5.885, 1.003, 5.791, 21.972, </a:t>
            </a:r>
            <a:r>
              <a:rPr b="0" lang="en-US" sz="900" spc="-1" strike="noStrike">
                <a:solidFill>
                  <a:srgbClr val="00a933"/>
                </a:solidFill>
                <a:latin typeface="Liberation Mono;Courier New;DejaVu Sans Mono"/>
                <a:ea typeface="Liberation Mono;Courier New;DejaVu Sans Mono"/>
              </a:rPr>
              <a:t>10.139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8.008, </a:t>
            </a:r>
            <a:r>
              <a:rPr b="0" lang="en-US" sz="900" spc="-1" strike="noStrike">
                <a:solidFill>
                  <a:srgbClr val="c9211e"/>
                </a:solidFill>
                <a:latin typeface="Liberation Mono;Courier New;DejaVu Sans Mono"/>
                <a:ea typeface="Liberation Mono;Courier New;DejaVu Sans Mono"/>
              </a:rPr>
              <a:t>100.337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13.442, 7.772, 5.84],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[3.769, 0.6, 1.578, 25.234, 14.817, 4.787, 9.245, 7.449, 7.465, 7.189],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[14.261, 5.209, 14.312, 3.198, 16.603, </a:t>
            </a:r>
            <a:r>
              <a:rPr b="0" lang="en-US" sz="900" spc="-1" strike="noStrike">
                <a:solidFill>
                  <a:srgbClr val="00a933"/>
                </a:solidFill>
                <a:latin typeface="Liberation Mono;Courier New;DejaVu Sans Mono"/>
                <a:ea typeface="Liberation Mono;Courier New;DejaVu Sans Mono"/>
              </a:rPr>
              <a:t>14.687</a:t>
            </a:r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, 9.591, 17.073, 11.079, 14.897],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Liberation Mono;Courier New;DejaVu Sans Mono"/>
                <a:ea typeface="Liberation Mono;Courier New;DejaVu Sans Mono"/>
              </a:rPr>
              <a:t>[15.306, 21.74, 28.82, 35.504, 0.781, 17.137, 20.314, 13.71, 15.086, 18.182]]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0" y="5029200"/>
            <a:ext cx="9722520" cy="64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Average is very close, but sometimes variance changes a lot (which is unavoidable in real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scenarios)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"/>
          <p:cNvSpPr txBox="1"/>
          <p:nvPr/>
        </p:nvSpPr>
        <p:spPr>
          <a:xfrm>
            <a:off x="-72000" y="950040"/>
            <a:ext cx="5029200" cy="78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[[0.702, 4.205, 8.714, 16.58, 19.455, 17.916, 6.947, 17.712, 13.357, 10.11], [8.622, 4.323, 6.639, 14.114, 25.165, 19.099, 6.283, 24.135, 15.424, 9.694], [6.813, 2.707, 0.423, 20.576, 23.633, 19.508, 5.818, 21.168, 16.893, 12.847], [17.607, 13.874, 14.807, 2.349, 24.96, 39.928, 10.048, 44.188, 18.804, 16.5], [19.38, 24.721, 25.72, 21.94, 0.623, 30.489, 24.08, 37.192, 20.404, 18.206]]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228600" y="5680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5.31-6.7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1600200" y="110880"/>
            <a:ext cx="1688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25% percentile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6590520" y="1108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50% median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4800600" y="929160"/>
            <a:ext cx="5029200" cy="80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[[1.071, 4.295, 9.47, 20.916, 21.061, 18.947, 7.259, 19.362, 15.143, 11.228], [9.876, 4.416, 7.102, 16.45, 26.317, 20.151, 6.524, 26.108, 17.413, 10.689], [7.858, 2.776, 0.56, 26.257, 25.872, 20.652, 6.023, 23.087, 19.315, 15.021], [19.851, 14.48, 16.66, 2.457, 27.152, 41.842, 10.916, 45.782, 21.524, 19.325], [21.617, 26.913, 27.384, 27.935, 0.717, 32.616, 26.545, 38.701, 23.04, 21.158]]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-86400" y="1879560"/>
            <a:ext cx="5007600" cy="80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[[0.614, 4.18, 8.72, 16.943, 19.48, 17.571, 6.985, 17.52, 12.374, 10.103], [8.523, 4.304, 6.669, 14.139, 25.651, 19.08, 6.278, 23.225, 14.5, 9.734], [6.685, 2.679, 0.415, 20.975, 23.652, 19.504, 5.819, 20.946, 16.69, 12.739], [17.579, 13.838, 14.701, 2.333, 24.863, 39.941, 10.133, 44.157, 18.648, 16.41], [19.416, 24.522, 25.495, 22.597, 0.567, 29.96, 24.321, 37.149, 20.441, 18.151]]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4849200" y="1864800"/>
            <a:ext cx="5257800" cy="78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[[0.77, 4.294, 10.518, 21.579, 21.247, 18.445, 7.435, 19.834, 13.585, 11.496], [9.782, 4.422, 7.87, 16.974, 26.851, 20.295, 6.57, 26.048, 16.08, 10.937], </a:t>
            </a:r>
            <a:endParaRPr b="0" lang="en-US" sz="800" spc="-1" strike="noStrike">
              <a:latin typeface="Arial"/>
            </a:endParaRPr>
          </a:p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[7.603, 2.77, 0.686, 27.31, 26.463, 20.784, 6.073, 23.719, 19.156, 14.943], [20.155, 14.834, 18.312, 2.447, 28.194, 45.424, 11.516, 48.541, 20.91, 19.346], [22.212, 28.409, 31.997, 29.823, 0.651, 33.341, 30.047, 42.434, 23.072, 21.256]]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228600" y="16002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6.7-6.14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189720" y="251460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6.14-6.21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-59760" y="2850840"/>
            <a:ext cx="5209560" cy="90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[[0.738, 4.192, 8.941, 17.013, 19.506, 17.624, 7.04, 18.038, 10.347, 10.214], [8.729, 4.304, 6.725, 14.436, 26.247, 19.123, 6.337, 23.549, 14.292, 9.773], [6.737, 2.678, 0.409, 21.963, 23.694, 19.513, 5.855, 21.328, 16.785, 12.923], [17.833, 13.82, 15.138, 2.337, 25.484, 39.903, 10.197, 44.205, 18.288, 16.284], [19.401, 25.811, 26.992, 24.421, 0.57, 29.803, 25.077, 37.397, 20.659, 19.156]]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4836600" y="2850840"/>
            <a:ext cx="5257800" cy="73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[[0.916, 4.302, 11.004, 22.56, 22.368, 18.667, 7.675, 20.21, 10.956, 11.878], [10.241, 4.414, 8.123, 17.685, 27.14, 20.54, 6.802, 27.737, 16.148, 11.203], [7.889, 2.768, 0.679, 29.774, 28.996, 21.068, 6.239, 24.48, 19.926, 15.561], [21.272, 14.66, 19.661, 2.46, 31.64, 46.439, 12.159, 49.854, 20.225, 19.968], [24.26, 30.278, 35.053, 32.934, 0.659, 36.307, 32.606, 44.074, 24.052, 22.574]]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189720" y="3539880"/>
            <a:ext cx="1639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6.21-6.28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-72000" y="4062240"/>
            <a:ext cx="5241600" cy="78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[[1.782, 4.247, 12.366, 26.956, 27.44, 19.765, 10.21, 20.743, 13.015, 13.721], [11.871, 4.569, 9.358, 21.843, 28.501, 22.006, 9.219, 30.046, 18.144, 13.154], [9.345, 2.888, 0.913, 32.205, 32.268, 22.19, 11.916, 24.924, 21.64, 17.19], [24.718, 16.334, 21.186, 2.978, 33.643, 47.607, 14.481, 51.159, 22.418, 23.283], [27.108, 34.465, 36.366, 35.2, 0.924, 38.549, 33.851, 45.139, 27.451, 26.596]]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4872600" y="4062240"/>
            <a:ext cx="5257800" cy="73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Liberation Mono;Courier New;DejaVu Sans Mono"/>
                <a:ea typeface="Liberation Mono;Courier New;DejaVu Sans Mono"/>
              </a:rPr>
              <a:t>[[0.981, 4.095, 10.377, 22.973, 23.734, 18.385, 8.274, 19.398, 11.414, 12.109], [10.523, 4.408, 7.524, 18.292, 26.925, 20.576, 7.297, 26.327, 16.529, 11.546], [7.998, 2.787, 0.513, 28.839, 29.345, 20.886, 9.629, 23.524, 20.124, 15.759], [21.143, 14.936, 18.922, 2.511, 31.548, 46.222, 12.016, 49.865, 20.435, 20.427], [23.614, 30.598, 33.503, 32.201, 0.701, 35.623, 31.886, 43.69, 24.225, 22.767]]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357480" y="5029200"/>
            <a:ext cx="9722520" cy="64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Both 25% percentile and median are close.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2024-07-09T11:04:24Z</dcterms:created>
  <dc:creator/>
  <dc:description/>
  <dc:language>en-US</dc:language>
  <cp:lastModifiedBy/>
  <dcterms:modified xsi:type="dcterms:W3CDTF">2024-08-30T16:33:05Z</dcterms:modified>
  <cp:revision>39</cp:revision>
  <dc:subject/>
  <dc:title/>
</cp:coreProperties>
</file>